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36.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notesSlides/notesSlide20.xml" ContentType="application/vnd.openxmlformats-officedocument.presentationml.notesSlide+xml"/>
  <Override PartName="/ppt/notesSlides/notesSlide14.xml" ContentType="application/vnd.openxmlformats-officedocument.presentationml.notesSlide+xml"/>
  <Override PartName="/ppt/notesSlides/notesSlide27.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8.xml" ContentType="application/vnd.openxmlformats-officedocument.presentationml.notesSlide+xml"/>
  <Override PartName="/ppt/notesSlides/notesSlide30.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9.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0"/>
  </p:notesMasterIdLst>
  <p:sldIdLst>
    <p:sldId id="256" r:id="rId2"/>
    <p:sldId id="257" r:id="rId3"/>
    <p:sldId id="328" r:id="rId4"/>
    <p:sldId id="329" r:id="rId5"/>
    <p:sldId id="351" r:id="rId6"/>
    <p:sldId id="340" r:id="rId7"/>
    <p:sldId id="341" r:id="rId8"/>
    <p:sldId id="332" r:id="rId9"/>
    <p:sldId id="333" r:id="rId10"/>
    <p:sldId id="335" r:id="rId11"/>
    <p:sldId id="336" r:id="rId12"/>
    <p:sldId id="342" r:id="rId13"/>
    <p:sldId id="295" r:id="rId14"/>
    <p:sldId id="296" r:id="rId15"/>
    <p:sldId id="297" r:id="rId16"/>
    <p:sldId id="352" r:id="rId17"/>
    <p:sldId id="298" r:id="rId18"/>
    <p:sldId id="299" r:id="rId19"/>
    <p:sldId id="300" r:id="rId20"/>
    <p:sldId id="353" r:id="rId21"/>
    <p:sldId id="301" r:id="rId22"/>
    <p:sldId id="302" r:id="rId23"/>
    <p:sldId id="303" r:id="rId24"/>
    <p:sldId id="304" r:id="rId25"/>
    <p:sldId id="306" r:id="rId26"/>
    <p:sldId id="307" r:id="rId27"/>
    <p:sldId id="308" r:id="rId28"/>
    <p:sldId id="310" r:id="rId29"/>
    <p:sldId id="309" r:id="rId30"/>
    <p:sldId id="316" r:id="rId31"/>
    <p:sldId id="317" r:id="rId32"/>
    <p:sldId id="318" r:id="rId33"/>
    <p:sldId id="319" r:id="rId34"/>
    <p:sldId id="358" r:id="rId35"/>
    <p:sldId id="345" r:id="rId36"/>
    <p:sldId id="346" r:id="rId37"/>
    <p:sldId id="347" r:id="rId38"/>
    <p:sldId id="361" r:id="rId39"/>
    <p:sldId id="349" r:id="rId40"/>
    <p:sldId id="360" r:id="rId41"/>
    <p:sldId id="348" r:id="rId42"/>
    <p:sldId id="350" r:id="rId43"/>
    <p:sldId id="359" r:id="rId44"/>
    <p:sldId id="293" r:id="rId45"/>
    <p:sldId id="354" r:id="rId46"/>
    <p:sldId id="355" r:id="rId47"/>
    <p:sldId id="356" r:id="rId48"/>
    <p:sldId id="357" r:id="rId49"/>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66CC"/>
    <a:srgbClr val="FF0000"/>
    <a:srgbClr val="FF99FF"/>
    <a:srgbClr val="65B2FF"/>
    <a:srgbClr val="008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678" y="1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ustomXml" Target="../customXml/item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F41EAFC-B47D-4211-8188-9AD5D3939060}" type="slidenum">
              <a:rPr lang="en-AU"/>
              <a:pPr/>
              <a:t>‹#›</a:t>
            </a:fld>
            <a:endParaRPr lang="en-AU"/>
          </a:p>
        </p:txBody>
      </p:sp>
    </p:spTree>
    <p:extLst>
      <p:ext uri="{BB962C8B-B14F-4D97-AF65-F5344CB8AC3E}">
        <p14:creationId xmlns:p14="http://schemas.microsoft.com/office/powerpoint/2010/main" val="70553067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2D4214-DF97-4378-A933-50AC5196A018}" type="slidenum">
              <a:rPr lang="en-AU"/>
              <a:pPr/>
              <a:t>1</a:t>
            </a:fld>
            <a:endParaRPr lang="en-AU"/>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algn="r" eaLnBrk="1" hangingPunct="1">
              <a:spcBef>
                <a:spcPct val="0"/>
              </a:spcBef>
              <a:buFontTx/>
              <a:buNone/>
            </a:pPr>
            <a:fld id="{E294287B-68CA-4028-81B9-FF39A838477C}" type="slidenum">
              <a:rPr lang="en-US" altLang="en-US" sz="1200"/>
              <a:pPr algn="r" eaLnBrk="1" hangingPunct="1">
                <a:spcBef>
                  <a:spcPct val="0"/>
                </a:spcBef>
                <a:buFontTx/>
                <a:buNone/>
              </a:pPr>
              <a:t>11</a:t>
            </a:fld>
            <a:endParaRPr lang="en-US" altLang="en-US"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Rot="1" noChangeAspect="1" noChangeArrowheads="1" noTextEdit="1"/>
          </p:cNvSpPr>
          <p:nvPr>
            <p:ph type="sldImg"/>
          </p:nvPr>
        </p:nvSpPr>
        <p:spPr>
          <a:ln/>
        </p:spPr>
      </p:sp>
      <p:sp>
        <p:nvSpPr>
          <p:cNvPr id="377859" name="Rectangle 3"/>
          <p:cNvSpPr>
            <a:spLocks noGrp="1" noChangeArrowheads="1"/>
          </p:cNvSpPr>
          <p:nvPr>
            <p:ph type="body" idx="1"/>
          </p:nvPr>
        </p:nvSpPr>
        <p:spPr>
          <a:noFill/>
        </p:spPr>
        <p:txBody>
          <a:bodyPr/>
          <a:lstStyle/>
          <a:p>
            <a:pPr eaLnBrk="1" hangingPunct="1"/>
            <a:endParaRPr lang="en-GB"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C221E5-99FB-4168-B476-EA35D4300E03}" type="slidenum">
              <a:rPr lang="en-US" altLang="en-US"/>
              <a:pPr/>
              <a:t>18</a:t>
            </a:fld>
            <a:endParaRPr lang="en-US" altLang="en-US"/>
          </a:p>
        </p:txBody>
      </p:sp>
      <p:sp>
        <p:nvSpPr>
          <p:cNvPr id="1148930" name="Rectangle 2"/>
          <p:cNvSpPr>
            <a:spLocks noGrp="1" noRot="1" noChangeAspect="1" noChangeArrowheads="1" noTextEdit="1"/>
          </p:cNvSpPr>
          <p:nvPr>
            <p:ph type="sldImg"/>
          </p:nvPr>
        </p:nvSpPr>
        <p:spPr>
          <a:ln/>
        </p:spPr>
      </p:sp>
      <p:sp>
        <p:nvSpPr>
          <p:cNvPr id="11489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03DF67-EC1F-420C-ABBF-CD67C897E5A2}" type="slidenum">
              <a:rPr lang="en-US" altLang="en-US"/>
              <a:pPr/>
              <a:t>19</a:t>
            </a:fld>
            <a:endParaRPr lang="en-US" altLang="en-US"/>
          </a:p>
        </p:txBody>
      </p:sp>
      <p:sp>
        <p:nvSpPr>
          <p:cNvPr id="1150978" name="Rectangle 2"/>
          <p:cNvSpPr>
            <a:spLocks noGrp="1" noRot="1" noChangeAspect="1" noChangeArrowheads="1" noTextEdit="1"/>
          </p:cNvSpPr>
          <p:nvPr>
            <p:ph type="sldImg"/>
          </p:nvPr>
        </p:nvSpPr>
        <p:spPr>
          <a:ln/>
        </p:spPr>
      </p:sp>
      <p:sp>
        <p:nvSpPr>
          <p:cNvPr id="11509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45A446-BE78-40B1-ACC7-60F4CF737B31}" type="slidenum">
              <a:rPr lang="en-US" altLang="en-US"/>
              <a:pPr/>
              <a:t>21</a:t>
            </a:fld>
            <a:endParaRPr lang="en-US" altLang="en-US"/>
          </a:p>
        </p:txBody>
      </p:sp>
      <p:sp>
        <p:nvSpPr>
          <p:cNvPr id="1175554" name="Rectangle 2"/>
          <p:cNvSpPr>
            <a:spLocks noGrp="1" noRot="1" noChangeAspect="1" noChangeArrowheads="1" noTextEdit="1"/>
          </p:cNvSpPr>
          <p:nvPr>
            <p:ph type="sldImg"/>
          </p:nvPr>
        </p:nvSpPr>
        <p:spPr>
          <a:ln/>
        </p:spPr>
      </p:sp>
      <p:sp>
        <p:nvSpPr>
          <p:cNvPr id="11755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CFA244-EE6E-4A8E-B692-3EDDA79F1F33}" type="slidenum">
              <a:rPr lang="en-US" altLang="en-US"/>
              <a:pPr/>
              <a:t>22</a:t>
            </a:fld>
            <a:endParaRPr lang="en-US" altLang="en-US"/>
          </a:p>
        </p:txBody>
      </p:sp>
      <p:sp>
        <p:nvSpPr>
          <p:cNvPr id="1177602" name="Rectangle 2"/>
          <p:cNvSpPr>
            <a:spLocks noGrp="1" noRot="1" noChangeAspect="1" noChangeArrowheads="1" noTextEdit="1"/>
          </p:cNvSpPr>
          <p:nvPr>
            <p:ph type="sldImg"/>
          </p:nvPr>
        </p:nvSpPr>
        <p:spPr>
          <a:ln/>
        </p:spPr>
      </p:sp>
      <p:sp>
        <p:nvSpPr>
          <p:cNvPr id="11776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D0615F-2D7E-4535-AA26-DF6A830ED40F}" type="slidenum">
              <a:rPr lang="en-US" altLang="en-US"/>
              <a:pPr/>
              <a:t>23</a:t>
            </a:fld>
            <a:endParaRPr lang="en-US" altLang="en-US"/>
          </a:p>
        </p:txBody>
      </p:sp>
      <p:sp>
        <p:nvSpPr>
          <p:cNvPr id="1179650" name="Rectangle 2"/>
          <p:cNvSpPr>
            <a:spLocks noGrp="1" noRot="1" noChangeAspect="1" noChangeArrowheads="1" noTextEdit="1"/>
          </p:cNvSpPr>
          <p:nvPr>
            <p:ph type="sldImg"/>
          </p:nvPr>
        </p:nvSpPr>
        <p:spPr>
          <a:ln/>
        </p:spPr>
      </p:sp>
      <p:sp>
        <p:nvSpPr>
          <p:cNvPr id="11796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3521FF-F250-4D59-B99D-78A5C73634CC}" type="slidenum">
              <a:rPr lang="en-US" altLang="en-US"/>
              <a:pPr/>
              <a:t>24</a:t>
            </a:fld>
            <a:endParaRPr lang="en-US" altLang="en-US"/>
          </a:p>
        </p:txBody>
      </p:sp>
      <p:sp>
        <p:nvSpPr>
          <p:cNvPr id="1153026" name="Rectangle 2"/>
          <p:cNvSpPr>
            <a:spLocks noGrp="1" noRot="1" noChangeAspect="1" noChangeArrowheads="1" noTextEdit="1"/>
          </p:cNvSpPr>
          <p:nvPr>
            <p:ph type="sldImg"/>
          </p:nvPr>
        </p:nvSpPr>
        <p:spPr>
          <a:ln/>
        </p:spPr>
      </p:sp>
      <p:sp>
        <p:nvSpPr>
          <p:cNvPr id="11530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C66758-3BF4-4C44-A290-38F3CCD757C8}" type="slidenum">
              <a:rPr lang="en-US" altLang="en-US"/>
              <a:pPr/>
              <a:t>25</a:t>
            </a:fld>
            <a:endParaRPr lang="en-US" altLang="en-US"/>
          </a:p>
        </p:txBody>
      </p:sp>
      <p:sp>
        <p:nvSpPr>
          <p:cNvPr id="1185794" name="Rectangle 2"/>
          <p:cNvSpPr>
            <a:spLocks noGrp="1" noRot="1" noChangeAspect="1" noChangeArrowheads="1" noTextEdit="1"/>
          </p:cNvSpPr>
          <p:nvPr>
            <p:ph type="sldImg"/>
          </p:nvPr>
        </p:nvSpPr>
        <p:spPr>
          <a:ln/>
        </p:spPr>
      </p:sp>
      <p:sp>
        <p:nvSpPr>
          <p:cNvPr id="11857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0D3E76-546D-496F-8F81-AC272E7F4901}" type="slidenum">
              <a:rPr lang="en-US" altLang="en-US"/>
              <a:pPr/>
              <a:t>26</a:t>
            </a:fld>
            <a:endParaRPr lang="en-US" altLang="en-US"/>
          </a:p>
        </p:txBody>
      </p:sp>
      <p:sp>
        <p:nvSpPr>
          <p:cNvPr id="1191938" name="Rectangle 2"/>
          <p:cNvSpPr>
            <a:spLocks noGrp="1" noRot="1" noChangeAspect="1" noChangeArrowheads="1" noTextEdit="1"/>
          </p:cNvSpPr>
          <p:nvPr>
            <p:ph type="sldImg"/>
          </p:nvPr>
        </p:nvSpPr>
        <p:spPr>
          <a:ln/>
        </p:spPr>
      </p:sp>
      <p:sp>
        <p:nvSpPr>
          <p:cNvPr id="11919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801327-6C0C-41F7-86DA-9D9B5DA026D0}" type="slidenum">
              <a:rPr lang="en-AU"/>
              <a:pPr/>
              <a:t>2</a:t>
            </a:fld>
            <a:endParaRPr lang="en-AU"/>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33787E-A6C7-4801-AD78-454D00BF693F}" type="slidenum">
              <a:rPr lang="en-US" altLang="en-US"/>
              <a:pPr/>
              <a:t>27</a:t>
            </a:fld>
            <a:endParaRPr lang="en-US" altLang="en-US"/>
          </a:p>
        </p:txBody>
      </p:sp>
      <p:sp>
        <p:nvSpPr>
          <p:cNvPr id="620546" name="Rectangle 2"/>
          <p:cNvSpPr>
            <a:spLocks noGrp="1" noRot="1" noChangeAspect="1" noChangeArrowheads="1" noTextEdit="1"/>
          </p:cNvSpPr>
          <p:nvPr>
            <p:ph type="sldImg"/>
          </p:nvPr>
        </p:nvSpPr>
        <p:spPr>
          <a:ln/>
        </p:spPr>
      </p:sp>
      <p:sp>
        <p:nvSpPr>
          <p:cNvPr id="620547" name="Rectangle 3"/>
          <p:cNvSpPr>
            <a:spLocks noGrp="1" noChangeArrowheads="1"/>
          </p:cNvSpPr>
          <p:nvPr>
            <p:ph type="body" idx="1"/>
          </p:nvPr>
        </p:nvSpPr>
        <p:spPr/>
        <p:txBody>
          <a:bodyPr/>
          <a:lstStyle/>
          <a:p>
            <a:pPr>
              <a:lnSpc>
                <a:spcPct val="90000"/>
              </a:lnSpc>
            </a:pPr>
            <a:endParaRPr lang="en-US" altLang="en-US" sz="1000"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F11B2F-F0D3-4DF7-A48E-FE430DE78CF0}" type="slidenum">
              <a:rPr lang="en-US" altLang="en-US"/>
              <a:pPr/>
              <a:t>28</a:t>
            </a:fld>
            <a:endParaRPr lang="en-US" altLang="en-US"/>
          </a:p>
        </p:txBody>
      </p:sp>
      <p:sp>
        <p:nvSpPr>
          <p:cNvPr id="558082" name="Rectangle 2"/>
          <p:cNvSpPr>
            <a:spLocks noGrp="1" noRot="1" noChangeAspect="1" noChangeArrowheads="1" noTextEdit="1"/>
          </p:cNvSpPr>
          <p:nvPr>
            <p:ph type="sldImg"/>
          </p:nvPr>
        </p:nvSpPr>
        <p:spPr>
          <a:ln/>
        </p:spPr>
      </p:sp>
      <p:sp>
        <p:nvSpPr>
          <p:cNvPr id="558083"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C2E405-F4EB-4055-AA7F-E4BE3B98F7CC}" type="slidenum">
              <a:rPr lang="en-US" altLang="en-US"/>
              <a:pPr/>
              <a:t>29</a:t>
            </a:fld>
            <a:endParaRPr lang="en-US" altLang="en-US"/>
          </a:p>
        </p:txBody>
      </p:sp>
      <p:sp>
        <p:nvSpPr>
          <p:cNvPr id="613378" name="Rectangle 2"/>
          <p:cNvSpPr>
            <a:spLocks noGrp="1" noChangeArrowheads="1"/>
          </p:cNvSpPr>
          <p:nvPr>
            <p:ph type="body" idx="1"/>
          </p:nvPr>
        </p:nvSpPr>
        <p:spPr>
          <a:xfrm>
            <a:off x="914400" y="4346575"/>
            <a:ext cx="5029200" cy="3849688"/>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en-US" altLang="en-US" dirty="0"/>
          </a:p>
        </p:txBody>
      </p:sp>
      <p:sp>
        <p:nvSpPr>
          <p:cNvPr id="613379" name="Rectangle 3"/>
          <p:cNvSpPr>
            <a:spLocks noGrp="1" noRot="1" noChangeAspect="1" noChangeArrowheads="1" noTextEdit="1"/>
          </p:cNvSpPr>
          <p:nvPr>
            <p:ph type="sldImg"/>
          </p:nvPr>
        </p:nvSpPr>
        <p:spPr>
          <a:xfrm>
            <a:off x="1298575" y="801688"/>
            <a:ext cx="4260850" cy="3195637"/>
          </a:xfrm>
          <a:ln w="12700" cap="flat">
            <a:solidFill>
              <a:schemeClr val="tx1"/>
            </a:solidFill>
          </a:ln>
          <a:extLst>
            <a:ext uri="{909E8E84-426E-40DD-AFC4-6F175D3DCCD1}">
              <a14:hiddenFill xmlns:a14="http://schemas.microsoft.com/office/drawing/2010/main">
                <a:noFill/>
              </a14:hiddenFill>
            </a:ext>
          </a:extLs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96CAB3-4E46-492C-B569-81A351C044C0}" type="slidenum">
              <a:rPr lang="en-US" altLang="en-US"/>
              <a:pPr/>
              <a:t>30</a:t>
            </a:fld>
            <a:endParaRPr lang="en-US" altLang="en-US"/>
          </a:p>
        </p:txBody>
      </p:sp>
      <p:sp>
        <p:nvSpPr>
          <p:cNvPr id="615426" name="Rectangle 2"/>
          <p:cNvSpPr>
            <a:spLocks noGrp="1" noRot="1" noChangeAspect="1" noChangeArrowheads="1" noTextEdit="1"/>
          </p:cNvSpPr>
          <p:nvPr>
            <p:ph type="sldImg"/>
          </p:nvPr>
        </p:nvSpPr>
        <p:spPr>
          <a:ln/>
        </p:spPr>
      </p:sp>
      <p:sp>
        <p:nvSpPr>
          <p:cNvPr id="615427"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92D44C-927A-4648-9A9C-C4555D0C2A76}" type="slidenum">
              <a:rPr lang="en-US" altLang="en-US"/>
              <a:pPr/>
              <a:t>31</a:t>
            </a:fld>
            <a:endParaRPr lang="en-US" altLang="en-US"/>
          </a:p>
        </p:txBody>
      </p:sp>
      <p:sp>
        <p:nvSpPr>
          <p:cNvPr id="795650" name="Rectangle 2"/>
          <p:cNvSpPr>
            <a:spLocks noGrp="1" noRot="1" noChangeAspect="1" noChangeArrowheads="1" noTextEdit="1"/>
          </p:cNvSpPr>
          <p:nvPr>
            <p:ph type="sldImg"/>
          </p:nvPr>
        </p:nvSpPr>
        <p:spPr>
          <a:ln/>
        </p:spPr>
      </p:sp>
      <p:sp>
        <p:nvSpPr>
          <p:cNvPr id="795651"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98ADA2-3801-4BF7-9D34-8B7E74CC6190}" type="slidenum">
              <a:rPr lang="en-US" altLang="en-US"/>
              <a:pPr/>
              <a:t>32</a:t>
            </a:fld>
            <a:endParaRPr lang="en-US" alt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r>
              <a:rPr lang="en-US" altLang="en-US" dirty="0" err="1" smtClean="0"/>
              <a:t>Hart-Smith</a:t>
            </a:r>
            <a:r>
              <a:rPr lang="en-US" altLang="en-US" dirty="0"/>
              <a:t>, L.J., "Effects of Flaws and Porosity on Strength of Adhesive-Bonded Joints", Douglas Aircraft Company Report MDC J4699, November 1981. </a:t>
            </a:r>
          </a:p>
          <a:p>
            <a:endParaRPr lang="en-AU"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F5D66E-5F7B-488C-98B7-98DF278DCD8C}" type="slidenum">
              <a:rPr lang="en-US" altLang="en-US"/>
              <a:pPr/>
              <a:t>33</a:t>
            </a:fld>
            <a:endParaRPr lang="en-US" altLang="en-US"/>
          </a:p>
        </p:txBody>
      </p:sp>
      <p:sp>
        <p:nvSpPr>
          <p:cNvPr id="262146" name="Rectangle 2"/>
          <p:cNvSpPr>
            <a:spLocks noGrp="1" noRot="1" noChangeAspect="1" noChangeArrowheads="1" noTextEdit="1"/>
          </p:cNvSpPr>
          <p:nvPr>
            <p:ph type="sldImg"/>
          </p:nvPr>
        </p:nvSpPr>
        <p:spPr>
          <a:ln/>
        </p:spPr>
      </p:sp>
      <p:sp>
        <p:nvSpPr>
          <p:cNvPr id="262147"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Rot="1" noChangeAspect="1" noChangeArrowheads="1" noTextEdit="1"/>
          </p:cNvSpPr>
          <p:nvPr>
            <p:ph type="sldImg"/>
          </p:nvPr>
        </p:nvSpPr>
        <p:spPr>
          <a:ln/>
        </p:spPr>
      </p:sp>
      <p:sp>
        <p:nvSpPr>
          <p:cNvPr id="414723" name="Rectangle 3"/>
          <p:cNvSpPr>
            <a:spLocks noGrp="1" noChangeArrowheads="1"/>
          </p:cNvSpPr>
          <p:nvPr>
            <p:ph type="body" idx="1"/>
          </p:nvPr>
        </p:nvSpPr>
        <p:spPr>
          <a:noFill/>
        </p:spPr>
        <p:txBody>
          <a:bodyPr/>
          <a:lstStyle/>
          <a:p>
            <a:pPr eaLnBrk="1" hangingPunct="1"/>
            <a:r>
              <a:rPr lang="en-US" altLang="en-US" smtClean="0"/>
              <a:t>Adhesion failures can also occur if the </a:t>
            </a:r>
            <a:r>
              <a:rPr lang="en-AU" altLang="en-US" smtClean="0"/>
              <a:t>adhesive fails to reach cure temperature </a:t>
            </a:r>
            <a:r>
              <a:rPr lang="en-US" altLang="en-US" smtClean="0"/>
              <a:t>during the cure cycle. Under these circumstances the adhesive may cross-link and gel before it has an opportunity to flow and wet the surface. A similar result would occur with the use of an adhesive that was “out of life”. Usually there may be sufficient contact to pass post-production NDI, but in-service failure may be inevitable. </a:t>
            </a:r>
          </a:p>
          <a:p>
            <a:pPr eaLnBrk="1" hangingPunct="1"/>
            <a:r>
              <a:rPr lang="en-US" altLang="en-US" smtClean="0"/>
              <a:t>In the example presented, a bonded repair was applied over thin skin attached to complex, thick sub-structure. The technician followed the approved SRM and used a single heater blanket. In the area where the skin was thin and there was sufficient heater blanket to locally achieve the cure temperature, the adhesive was correctly cured, as demonstrated by the cohesion failure of the bond when the repair was removed after the first in-service NDI inspection detected disbonding. However, over the thicker regions and over the thinner skin regions where the extent of overlap of the heater blanket was insufficient to achieve the cure temperature, there is clear evidence of adhesion failure. </a:t>
            </a:r>
          </a:p>
          <a:p>
            <a:pPr eaLnBrk="1" hangingPunct="1"/>
            <a:endParaRPr lang="en-AU"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32F671-70DA-4B98-ADA1-894D1B322F7F}" type="slidenum">
              <a:rPr lang="en-AU"/>
              <a:pPr/>
              <a:t>44</a:t>
            </a:fld>
            <a:endParaRPr lang="en-AU"/>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pPr algn="ctr"/>
            <a:r>
              <a:rPr lang="en-AU"/>
              <a:t>Intentionally blank</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41AF08-2BC5-43B2-BD23-49373B73DA07}" type="slidenum">
              <a:rPr lang="en-US" altLang="en-US"/>
              <a:pPr/>
              <a:t>45</a:t>
            </a:fld>
            <a:endParaRPr lang="en-US" altLang="en-US"/>
          </a:p>
        </p:txBody>
      </p:sp>
      <p:sp>
        <p:nvSpPr>
          <p:cNvPr id="629762" name="Rectangle 2"/>
          <p:cNvSpPr>
            <a:spLocks noGrp="1" noChangeArrowheads="1"/>
          </p:cNvSpPr>
          <p:nvPr>
            <p:ph type="body" idx="1"/>
          </p:nvPr>
        </p:nvSpPr>
        <p:spPr>
          <a:xfrm>
            <a:off x="914400" y="4346575"/>
            <a:ext cx="5029200" cy="3849688"/>
          </a:xfrm>
          <a:noFill/>
          <a:ln/>
          <a:extLst>
            <a:ext uri="{91240B29-F687-4F45-9708-019B960494DF}">
              <a14:hiddenLine xmlns:a14="http://schemas.microsoft.com/office/drawing/2010/main" w="12700">
                <a:solidFill>
                  <a:schemeClr val="tx1"/>
                </a:solidFill>
                <a:miter lim="800000"/>
                <a:headEnd/>
                <a:tailEnd/>
              </a14:hiddenLine>
            </a:ext>
          </a:extLst>
        </p:spPr>
        <p:txBody>
          <a:bodyPr lIns="90478" tIns="44446" rIns="90478" bIns="44446"/>
          <a:lstStyle/>
          <a:p>
            <a:endParaRPr lang="en-US" altLang="en-US" dirty="0"/>
          </a:p>
        </p:txBody>
      </p:sp>
      <p:sp>
        <p:nvSpPr>
          <p:cNvPr id="629763" name="Rectangle 3"/>
          <p:cNvSpPr>
            <a:spLocks noGrp="1" noRot="1" noChangeAspect="1" noChangeArrowheads="1" noTextEdit="1"/>
          </p:cNvSpPr>
          <p:nvPr>
            <p:ph type="sldImg"/>
          </p:nvPr>
        </p:nvSpPr>
        <p:spPr>
          <a:xfrm>
            <a:off x="1292225" y="796925"/>
            <a:ext cx="4273550" cy="3205163"/>
          </a:xfrm>
          <a:ln w="12700" cap="flat">
            <a:solidFill>
              <a:schemeClr val="tx1"/>
            </a:solidFill>
          </a:ln>
          <a:extLst>
            <a:ext uri="{909E8E84-426E-40DD-AFC4-6F175D3DCCD1}">
              <a14:hiddenFill xmlns:a14="http://schemas.microsoft.com/office/drawing/2010/main">
                <a:noFill/>
              </a14:hiddenFill>
            </a:ext>
          </a:extLs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fld id="{63082C85-F298-42DF-8BAF-5895E7E2C275}" type="slidenum">
              <a:rPr lang="en-US" altLang="en-US" sz="1200" smtClean="0"/>
              <a:pPr eaLnBrk="1" hangingPunct="1"/>
              <a:t>3</a:t>
            </a:fld>
            <a:endParaRPr lang="en-US" altLang="en-US" sz="1200"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i="1"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E01F86-6881-4611-82A0-B54C3C331DBD}" type="slidenum">
              <a:rPr lang="en-US" altLang="en-US"/>
              <a:pPr/>
              <a:t>46</a:t>
            </a:fld>
            <a:endParaRPr lang="en-US" altLang="en-US"/>
          </a:p>
        </p:txBody>
      </p:sp>
      <p:sp>
        <p:nvSpPr>
          <p:cNvPr id="631810" name="Rectangle 2"/>
          <p:cNvSpPr>
            <a:spLocks noGrp="1" noRot="1" noChangeAspect="1" noChangeArrowheads="1" noTextEdit="1"/>
          </p:cNvSpPr>
          <p:nvPr>
            <p:ph type="sldImg"/>
          </p:nvPr>
        </p:nvSpPr>
        <p:spPr>
          <a:ln/>
        </p:spPr>
      </p:sp>
      <p:sp>
        <p:nvSpPr>
          <p:cNvPr id="631811" name="Rectangle 3"/>
          <p:cNvSpPr>
            <a:spLocks noGrp="1" noChangeArrowheads="1"/>
          </p:cNvSpPr>
          <p:nvPr>
            <p:ph type="body" idx="1"/>
          </p:nvPr>
        </p:nvSpPr>
        <p:spPr/>
        <p:txBody>
          <a:bodyPr/>
          <a:lstStyle/>
          <a:p>
            <a:r>
              <a:rPr lang="en-US" altLang="en-US" dirty="0" err="1" smtClean="0"/>
              <a:t>Hart-Smith</a:t>
            </a:r>
            <a:r>
              <a:rPr lang="en-US" altLang="en-US" dirty="0"/>
              <a:t>, L.J., "Effects of Flaws and Porosity on Strength of Adhesive-Bonded Joints", Douglas Aircraft Company Report MDC J4699, November 1981. </a:t>
            </a:r>
          </a:p>
          <a:p>
            <a:r>
              <a:rPr lang="en-US" altLang="en-US" dirty="0" err="1"/>
              <a:t>Hart-Smith</a:t>
            </a:r>
            <a:r>
              <a:rPr lang="en-US" altLang="en-US" dirty="0"/>
              <a:t>, L.J., </a:t>
            </a:r>
            <a:r>
              <a:rPr lang="en-US" altLang="en-US" i="1" dirty="0"/>
              <a:t>Explanation of Delamination of Bonded Patches under Compressive Loads Using New Simple Bonded Joint Analyses,  </a:t>
            </a:r>
            <a:r>
              <a:rPr lang="en-US" altLang="en-US" dirty="0"/>
              <a:t>6th Joint FAA/DoD/NASA Conference on Aging Aircraft, San Francisco, California, September 18-19, 2001.</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112A27-0D92-49DB-BEF9-F6A1CF625258}" type="slidenum">
              <a:rPr lang="en-US" altLang="en-US"/>
              <a:pPr/>
              <a:t>47</a:t>
            </a:fld>
            <a:endParaRPr lang="en-US" altLang="en-US"/>
          </a:p>
        </p:txBody>
      </p:sp>
      <p:sp>
        <p:nvSpPr>
          <p:cNvPr id="69634" name="Rectangle 2"/>
          <p:cNvSpPr>
            <a:spLocks noGrp="1" noChangeArrowheads="1"/>
          </p:cNvSpPr>
          <p:nvPr>
            <p:ph type="body" idx="1"/>
          </p:nvPr>
        </p:nvSpPr>
        <p:spPr>
          <a:xfrm>
            <a:off x="914400" y="4346575"/>
            <a:ext cx="5029200" cy="3849688"/>
          </a:xfrm>
          <a:noFill/>
          <a:ln/>
          <a:extLst>
            <a:ext uri="{91240B29-F687-4F45-9708-019B960494DF}">
              <a14:hiddenLine xmlns:a14="http://schemas.microsoft.com/office/drawing/2010/main" w="12700">
                <a:solidFill>
                  <a:schemeClr val="tx1"/>
                </a:solidFill>
                <a:miter lim="800000"/>
                <a:headEnd/>
                <a:tailEnd/>
              </a14:hiddenLine>
            </a:ext>
          </a:extLst>
        </p:spPr>
        <p:txBody>
          <a:bodyPr lIns="90478" tIns="44446" rIns="90478" bIns="44446"/>
          <a:lstStyle/>
          <a:p>
            <a:r>
              <a:rPr lang="en-US" altLang="en-US" dirty="0" err="1" smtClean="0"/>
              <a:t>Hart-Smith</a:t>
            </a:r>
            <a:r>
              <a:rPr lang="en-US" altLang="en-US" dirty="0"/>
              <a:t>, L.J. </a:t>
            </a:r>
            <a:r>
              <a:rPr lang="en-US" altLang="en-US" i="1" dirty="0"/>
              <a:t>Adhesive Bonded Single Lap Joints, </a:t>
            </a:r>
            <a:r>
              <a:rPr lang="en-US" altLang="en-US" dirty="0"/>
              <a:t>NASA CR 112236, Jan 1973</a:t>
            </a:r>
          </a:p>
          <a:p>
            <a:endParaRPr lang="en-US" altLang="en-US" dirty="0"/>
          </a:p>
        </p:txBody>
      </p:sp>
      <p:sp>
        <p:nvSpPr>
          <p:cNvPr id="69635" name="Rectangle 3"/>
          <p:cNvSpPr>
            <a:spLocks noGrp="1" noRot="1" noChangeAspect="1" noChangeArrowheads="1" noTextEdit="1"/>
          </p:cNvSpPr>
          <p:nvPr>
            <p:ph type="sldImg"/>
          </p:nvPr>
        </p:nvSpPr>
        <p:spPr>
          <a:xfrm>
            <a:off x="1298575" y="801688"/>
            <a:ext cx="4260850" cy="3195637"/>
          </a:xfrm>
          <a:ln w="12700" cap="flat">
            <a:solidFill>
              <a:schemeClr val="tx1"/>
            </a:solidFill>
          </a:ln>
          <a:extLst>
            <a:ext uri="{909E8E84-426E-40DD-AFC4-6F175D3DCCD1}">
              <a14:hiddenFill xmlns:a14="http://schemas.microsoft.com/office/drawing/2010/main">
                <a:noFill/>
              </a14:hiddenFill>
            </a:ext>
          </a:extLst>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3C15C4-5A0A-4A58-8B3E-1A2CFB1E1A84}" type="slidenum">
              <a:rPr lang="en-US" altLang="en-US"/>
              <a:pPr/>
              <a:t>48</a:t>
            </a:fld>
            <a:endParaRPr lang="en-US" altLang="en-US"/>
          </a:p>
        </p:txBody>
      </p:sp>
      <p:sp>
        <p:nvSpPr>
          <p:cNvPr id="623618" name="Rectangle 2"/>
          <p:cNvSpPr>
            <a:spLocks noGrp="1" noRot="1" noChangeAspect="1" noChangeArrowheads="1" noTextEdit="1"/>
          </p:cNvSpPr>
          <p:nvPr>
            <p:ph type="sldImg"/>
          </p:nvPr>
        </p:nvSpPr>
        <p:spPr>
          <a:ln/>
        </p:spPr>
      </p:sp>
      <p:sp>
        <p:nvSpPr>
          <p:cNvPr id="623619"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fld id="{97BA983C-F6E4-4CCF-B44F-0CE564BCF675}" type="slidenum">
              <a:rPr lang="en-US" altLang="en-US" sz="1200" smtClean="0"/>
              <a:pPr eaLnBrk="1" hangingPunct="1"/>
              <a:t>4</a:t>
            </a:fld>
            <a:endParaRPr lang="en-US" altLang="en-US" sz="120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fld id="{EE751BB0-F112-4261-859A-A3A5BD58B098}" type="slidenum">
              <a:rPr lang="en-US" altLang="en-US" sz="1200" smtClean="0"/>
              <a:pPr eaLnBrk="1" hangingPunct="1"/>
              <a:t>5</a:t>
            </a:fld>
            <a:endParaRPr lang="en-US" altLang="en-US" sz="12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103E61-D93A-457E-91FB-615D9FE50B33}" type="slidenum">
              <a:rPr lang="en-AU"/>
              <a:pPr/>
              <a:t>6</a:t>
            </a:fld>
            <a:endParaRPr lang="en-AU" dirty="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algn="r" eaLnBrk="1" hangingPunct="1">
              <a:spcBef>
                <a:spcPct val="0"/>
              </a:spcBef>
              <a:buFontTx/>
              <a:buNone/>
            </a:pPr>
            <a:fld id="{B5DD011E-F871-4915-9BA0-E67710ECB539}" type="slidenum">
              <a:rPr lang="en-US" altLang="en-US" sz="1200"/>
              <a:pPr algn="r" eaLnBrk="1" hangingPunct="1">
                <a:spcBef>
                  <a:spcPct val="0"/>
                </a:spcBef>
                <a:buFontTx/>
                <a:buNone/>
              </a:pPr>
              <a:t>8</a:t>
            </a:fld>
            <a:endParaRPr lang="en-US" alt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0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algn="r" eaLnBrk="1" hangingPunct="1">
              <a:spcBef>
                <a:spcPct val="0"/>
              </a:spcBef>
              <a:buFontTx/>
              <a:buNone/>
            </a:pPr>
            <a:fld id="{C44524B5-DBE7-42DD-B319-952DB6A96A7B}" type="slidenum">
              <a:rPr lang="en-US" altLang="en-US" sz="1200"/>
              <a:pPr algn="r" eaLnBrk="1" hangingPunct="1">
                <a:spcBef>
                  <a:spcPct val="0"/>
                </a:spcBef>
                <a:buFontTx/>
                <a:buNone/>
              </a:pPr>
              <a:t>10</a:t>
            </a:fld>
            <a:endParaRPr lang="en-US" altLang="en-US"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sz="quarter"/>
          </p:nvPr>
        </p:nvSpPr>
        <p:spPr>
          <a:xfrm>
            <a:off x="455613" y="1920875"/>
            <a:ext cx="8226425" cy="1736725"/>
          </a:xfrm>
        </p:spPr>
        <p:txBody>
          <a:bodyPr anchor="b"/>
          <a:lstStyle>
            <a:lvl1pPr>
              <a:defRPr sz="4400"/>
            </a:lvl1pPr>
          </a:lstStyle>
          <a:p>
            <a:pPr lvl="0"/>
            <a:r>
              <a:rPr lang="en-US" noProof="0" smtClean="0"/>
              <a:t>Click to edit Master title style</a:t>
            </a:r>
            <a:endParaRPr lang="en-AU" noProof="0" smtClean="0"/>
          </a:p>
        </p:txBody>
      </p:sp>
      <p:sp>
        <p:nvSpPr>
          <p:cNvPr id="717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endParaRPr lang="en-AU" noProof="0" smtClean="0"/>
          </a:p>
        </p:txBody>
      </p:sp>
      <p:pic>
        <p:nvPicPr>
          <p:cNvPr id="717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3813" y="708025"/>
            <a:ext cx="4284662" cy="1001713"/>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a:spLocks noGrp="1" noChangeArrowheads="1"/>
          </p:cNvSpPr>
          <p:nvPr userDrawn="1"/>
        </p:nvSpPr>
        <p:spPr bwMode="auto">
          <a:xfrm>
            <a:off x="3017043" y="5934869"/>
            <a:ext cx="2881313"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AU"/>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ctr"/>
            <a:r>
              <a:rPr lang="en-AU" sz="1100" dirty="0" smtClean="0">
                <a:solidFill>
                  <a:srgbClr val="000000"/>
                </a:solidFill>
              </a:rPr>
              <a:t>©Adhesion Associates Mar 2016</a:t>
            </a:r>
          </a:p>
          <a:p>
            <a:pPr algn="ctr"/>
            <a:r>
              <a:rPr lang="en-AU" sz="1100" dirty="0" smtClean="0">
                <a:solidFill>
                  <a:srgbClr val="000000"/>
                </a:solidFill>
              </a:rPr>
              <a:t>Revision 1.0  Page </a:t>
            </a:r>
            <a:fld id="{83465B55-6E62-4669-8F1C-33DAE2386B54}" type="slidenum">
              <a:rPr lang="en-AU" sz="1100" smtClean="0">
                <a:solidFill>
                  <a:srgbClr val="000000"/>
                </a:solidFill>
              </a:rPr>
              <a:pPr algn="ctr"/>
              <a:t>‹#›</a:t>
            </a:fld>
            <a:endParaRPr lang="en-AU" sz="1100" dirty="0">
              <a:solidFill>
                <a:srgbClr val="000000"/>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a:xfrm>
            <a:off x="3016250" y="6178550"/>
            <a:ext cx="2881313" cy="474663"/>
          </a:xfrm>
          <a:prstGeom prst="rect">
            <a:avLst/>
          </a:prstGeom>
        </p:spPr>
        <p:txBody>
          <a:bodyPr/>
          <a:lstStyle>
            <a:lvl1pPr>
              <a:defRPr/>
            </a:lvl1pPr>
          </a:lstStyle>
          <a:p>
            <a:r>
              <a:rPr lang="en-AU"/>
              <a:t>©Adhesion Associates Jul-11</a:t>
            </a:r>
          </a:p>
          <a:p>
            <a:r>
              <a:rPr lang="en-AU"/>
              <a:t>Revision 1.0  Page </a:t>
            </a:r>
            <a:fld id="{8040045C-FF1E-4A2E-8C42-C33D3A745205}" type="slidenum">
              <a:rPr lang="en-AU"/>
              <a:pPr/>
              <a:t>‹#›</a:t>
            </a:fld>
            <a:endParaRPr lang="en-AU"/>
          </a:p>
        </p:txBody>
      </p:sp>
    </p:spTree>
    <p:extLst>
      <p:ext uri="{BB962C8B-B14F-4D97-AF65-F5344CB8AC3E}">
        <p14:creationId xmlns:p14="http://schemas.microsoft.com/office/powerpoint/2010/main" val="3001024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3050"/>
            <a:ext cx="2055813" cy="582295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5613" y="273050"/>
            <a:ext cx="6018212" cy="5822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a:xfrm>
            <a:off x="3016250" y="6178550"/>
            <a:ext cx="2881313" cy="474663"/>
          </a:xfrm>
          <a:prstGeom prst="rect">
            <a:avLst/>
          </a:prstGeom>
        </p:spPr>
        <p:txBody>
          <a:bodyPr/>
          <a:lstStyle>
            <a:lvl1pPr>
              <a:defRPr/>
            </a:lvl1pPr>
          </a:lstStyle>
          <a:p>
            <a:r>
              <a:rPr lang="en-AU"/>
              <a:t>©Adhesion Associates Jul-11</a:t>
            </a:r>
          </a:p>
          <a:p>
            <a:r>
              <a:rPr lang="en-AU"/>
              <a:t>Revision 1.0  Page </a:t>
            </a:r>
            <a:fld id="{36557853-5112-444B-846B-8A7A8F7FF19A}" type="slidenum">
              <a:rPr lang="en-AU"/>
              <a:pPr/>
              <a:t>‹#›</a:t>
            </a:fld>
            <a:endParaRPr lang="en-AU"/>
          </a:p>
        </p:txBody>
      </p:sp>
    </p:spTree>
    <p:extLst>
      <p:ext uri="{BB962C8B-B14F-4D97-AF65-F5344CB8AC3E}">
        <p14:creationId xmlns:p14="http://schemas.microsoft.com/office/powerpoint/2010/main" val="959080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26425" cy="1143000"/>
          </a:xfrm>
        </p:spPr>
        <p:txBody>
          <a:bodyPr/>
          <a:lstStyle/>
          <a:p>
            <a:r>
              <a:rPr lang="en-US" smtClean="0"/>
              <a:t>Click to edit Master title style</a:t>
            </a:r>
            <a:endParaRPr lang="en-AU"/>
          </a:p>
        </p:txBody>
      </p:sp>
      <p:sp>
        <p:nvSpPr>
          <p:cNvPr id="3" name="Text Placeholder 2"/>
          <p:cNvSpPr>
            <a:spLocks noGrp="1"/>
          </p:cNvSpPr>
          <p:nvPr>
            <p:ph type="body" sz="half" idx="1"/>
          </p:nvPr>
        </p:nvSpPr>
        <p:spPr>
          <a:xfrm>
            <a:off x="455613" y="1598613"/>
            <a:ext cx="4037012" cy="4497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5025" y="1598613"/>
            <a:ext cx="4037013" cy="4497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Footer Placeholder 4"/>
          <p:cNvSpPr>
            <a:spLocks noGrp="1"/>
          </p:cNvSpPr>
          <p:nvPr>
            <p:ph type="ftr" sz="quarter" idx="10"/>
          </p:nvPr>
        </p:nvSpPr>
        <p:spPr>
          <a:xfrm>
            <a:off x="3016250" y="6178550"/>
            <a:ext cx="2881313" cy="474663"/>
          </a:xfrm>
          <a:prstGeom prst="rect">
            <a:avLst/>
          </a:prstGeom>
        </p:spPr>
        <p:txBody>
          <a:bodyPr/>
          <a:lstStyle>
            <a:lvl1pPr>
              <a:defRPr/>
            </a:lvl1pPr>
          </a:lstStyle>
          <a:p>
            <a:r>
              <a:rPr lang="en-AU"/>
              <a:t>©Adhesion Associates Jul-11</a:t>
            </a:r>
          </a:p>
          <a:p>
            <a:r>
              <a:rPr lang="en-AU"/>
              <a:t>Revision 1.0  Page </a:t>
            </a:r>
            <a:fld id="{FC052D8F-C480-456C-988A-C0478FDE4647}" type="slidenum">
              <a:rPr lang="en-AU"/>
              <a:pPr/>
              <a:t>‹#›</a:t>
            </a:fld>
            <a:endParaRPr lang="en-AU"/>
          </a:p>
        </p:txBody>
      </p:sp>
    </p:spTree>
    <p:extLst>
      <p:ext uri="{BB962C8B-B14F-4D97-AF65-F5344CB8AC3E}">
        <p14:creationId xmlns:p14="http://schemas.microsoft.com/office/powerpoint/2010/main" val="3264900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28625" y="344488"/>
            <a:ext cx="8472488" cy="609600"/>
          </a:xfrm>
        </p:spPr>
        <p:txBody>
          <a:bodyPr/>
          <a:lstStyle/>
          <a:p>
            <a:r>
              <a:rPr lang="en-US" smtClean="0"/>
              <a:t>Click to edit Master title style</a:t>
            </a:r>
            <a:endParaRPr lang="en-AU"/>
          </a:p>
        </p:txBody>
      </p:sp>
      <p:sp>
        <p:nvSpPr>
          <p:cNvPr id="3" name="Text Placeholder 2"/>
          <p:cNvSpPr>
            <a:spLocks noGrp="1"/>
          </p:cNvSpPr>
          <p:nvPr>
            <p:ph type="body" sz="half" idx="1"/>
          </p:nvPr>
        </p:nvSpPr>
        <p:spPr>
          <a:xfrm>
            <a:off x="495300" y="1508125"/>
            <a:ext cx="3948113" cy="43910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quarter" idx="2"/>
          </p:nvPr>
        </p:nvSpPr>
        <p:spPr>
          <a:xfrm>
            <a:off x="4595813" y="1508125"/>
            <a:ext cx="3949700" cy="211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Content Placeholder 4"/>
          <p:cNvSpPr>
            <a:spLocks noGrp="1"/>
          </p:cNvSpPr>
          <p:nvPr>
            <p:ph sz="quarter" idx="3"/>
          </p:nvPr>
        </p:nvSpPr>
        <p:spPr>
          <a:xfrm>
            <a:off x="4595813" y="3779838"/>
            <a:ext cx="3949700" cy="2119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Date Placeholder 5"/>
          <p:cNvSpPr>
            <a:spLocks noGrp="1"/>
          </p:cNvSpPr>
          <p:nvPr>
            <p:ph type="dt" sz="half" idx="10"/>
          </p:nvPr>
        </p:nvSpPr>
        <p:spPr>
          <a:xfrm>
            <a:off x="685800" y="6248400"/>
            <a:ext cx="1905000" cy="457200"/>
          </a:xfrm>
          <a:prstGeom prst="rect">
            <a:avLst/>
          </a:prstGeom>
        </p:spPr>
        <p:txBody>
          <a:bodyPr/>
          <a:lstStyle>
            <a:lvl1pPr>
              <a:defRPr/>
            </a:lvl1pPr>
          </a:lstStyle>
          <a:p>
            <a:pPr>
              <a:defRPr/>
            </a:pPr>
            <a:endParaRPr lang="en-US"/>
          </a:p>
        </p:txBody>
      </p:sp>
      <p:sp>
        <p:nvSpPr>
          <p:cNvPr id="7" name="Footer Placeholder 6"/>
          <p:cNvSpPr>
            <a:spLocks noGrp="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6553200" y="6248400"/>
            <a:ext cx="1905000" cy="457200"/>
          </a:xfrm>
          <a:prstGeom prst="rect">
            <a:avLst/>
          </a:prstGeom>
        </p:spPr>
        <p:txBody>
          <a:bodyPr/>
          <a:lstStyle>
            <a:lvl1pPr>
              <a:defRPr smtClean="0"/>
            </a:lvl1pPr>
          </a:lstStyle>
          <a:p>
            <a:pPr>
              <a:defRPr/>
            </a:pPr>
            <a:fld id="{413EF1D1-5BB4-4166-9947-A21A4988EA8F}" type="slidenum">
              <a:rPr lang="en-US"/>
              <a:pPr>
                <a:defRPr/>
              </a:pPr>
              <a:t>‹#›</a:t>
            </a:fld>
            <a:endParaRPr lang="en-US"/>
          </a:p>
        </p:txBody>
      </p:sp>
    </p:spTree>
    <p:extLst>
      <p:ext uri="{BB962C8B-B14F-4D97-AF65-F5344CB8AC3E}">
        <p14:creationId xmlns:p14="http://schemas.microsoft.com/office/powerpoint/2010/main" val="262172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233589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518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5613" y="1598613"/>
            <a:ext cx="4037012"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5025" y="1598613"/>
            <a:ext cx="40370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149058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24782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4021035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83223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04860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3016250" y="6178550"/>
            <a:ext cx="2881313" cy="474663"/>
          </a:xfrm>
          <a:prstGeom prst="rect">
            <a:avLst/>
          </a:prstGeom>
        </p:spPr>
        <p:txBody>
          <a:bodyPr/>
          <a:lstStyle>
            <a:lvl1pPr>
              <a:defRPr/>
            </a:lvl1pPr>
          </a:lstStyle>
          <a:p>
            <a:r>
              <a:rPr lang="en-AU"/>
              <a:t>©Adhesion Associates Jul-11</a:t>
            </a:r>
          </a:p>
          <a:p>
            <a:r>
              <a:rPr lang="en-AU"/>
              <a:t>Revision 1.0  Page </a:t>
            </a:r>
            <a:fld id="{5DAE964A-A56D-4876-BCF2-27B59B33565D}" type="slidenum">
              <a:rPr lang="en-AU"/>
              <a:pPr/>
              <a:t>‹#›</a:t>
            </a:fld>
            <a:endParaRPr lang="en-AU"/>
          </a:p>
        </p:txBody>
      </p:sp>
    </p:spTree>
    <p:extLst>
      <p:ext uri="{BB962C8B-B14F-4D97-AF65-F5344CB8AC3E}">
        <p14:creationId xmlns:p14="http://schemas.microsoft.com/office/powerpoint/2010/main" val="4189151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5613" y="273050"/>
            <a:ext cx="8226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endParaRPr lang="en-AU" smtClean="0"/>
          </a:p>
        </p:txBody>
      </p:sp>
      <p:sp>
        <p:nvSpPr>
          <p:cNvPr id="6147" name="Rectangle 3"/>
          <p:cNvSpPr>
            <a:spLocks noGrp="1" noChangeArrowheads="1"/>
          </p:cNvSpPr>
          <p:nvPr>
            <p:ph type="body" idx="1"/>
          </p:nvPr>
        </p:nvSpPr>
        <p:spPr bwMode="auto">
          <a:xfrm>
            <a:off x="455613" y="1598613"/>
            <a:ext cx="8226425"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pic>
        <p:nvPicPr>
          <p:cNvPr id="6148" name="Picture 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1300" y="6164263"/>
            <a:ext cx="2003425" cy="468312"/>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a:spLocks noGrp="1" noChangeArrowheads="1"/>
          </p:cNvSpPr>
          <p:nvPr userDrawn="1"/>
        </p:nvSpPr>
        <p:spPr bwMode="auto">
          <a:xfrm>
            <a:off x="3017043" y="6315869"/>
            <a:ext cx="2881313"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AU"/>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ctr"/>
            <a:r>
              <a:rPr lang="en-AU" sz="1100" dirty="0" smtClean="0">
                <a:solidFill>
                  <a:srgbClr val="000000"/>
                </a:solidFill>
              </a:rPr>
              <a:t>©Adhesion Associates Mar 2016</a:t>
            </a:r>
          </a:p>
          <a:p>
            <a:pPr algn="ctr"/>
            <a:r>
              <a:rPr lang="en-AU" sz="1100" dirty="0" smtClean="0">
                <a:solidFill>
                  <a:srgbClr val="000000"/>
                </a:solidFill>
              </a:rPr>
              <a:t>Revision 1.0  Page </a:t>
            </a:r>
            <a:fld id="{83465B55-6E62-4669-8F1C-33DAE2386B54}" type="slidenum">
              <a:rPr lang="en-AU" sz="1100" smtClean="0">
                <a:solidFill>
                  <a:srgbClr val="000000"/>
                </a:solidFill>
              </a:rPr>
              <a:pPr algn="ctr"/>
              <a:t>‹#›</a:t>
            </a:fld>
            <a:endParaRPr lang="en-AU" sz="1100" dirty="0">
              <a:solidFill>
                <a:srgbClr val="000000"/>
              </a:solidFill>
            </a:endParaRP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hf sldNum="0" hdr="0" dt="0"/>
  <p:txStyles>
    <p:titleStyle>
      <a:lvl1pPr algn="ctr" rtl="0" eaLnBrk="1" fontAlgn="base" hangingPunct="1">
        <a:spcBef>
          <a:spcPct val="0"/>
        </a:spcBef>
        <a:spcAft>
          <a:spcPct val="0"/>
        </a:spcAft>
        <a:defRPr sz="3600">
          <a:solidFill>
            <a:schemeClr val="accent2"/>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600">
          <a:solidFill>
            <a:schemeClr val="accent2"/>
          </a:solidFill>
          <a:effectLst>
            <a:outerShdw blurRad="38100" dist="38100" dir="2700000" algn="tl">
              <a:srgbClr val="C0C0C0"/>
            </a:outerShdw>
          </a:effectLst>
          <a:latin typeface="Arial" pitchFamily="34" charset="0"/>
        </a:defRPr>
      </a:lvl2pPr>
      <a:lvl3pPr algn="ctr" rtl="0" eaLnBrk="1" fontAlgn="base" hangingPunct="1">
        <a:spcBef>
          <a:spcPct val="0"/>
        </a:spcBef>
        <a:spcAft>
          <a:spcPct val="0"/>
        </a:spcAft>
        <a:defRPr sz="3600">
          <a:solidFill>
            <a:schemeClr val="accent2"/>
          </a:solidFill>
          <a:effectLst>
            <a:outerShdw blurRad="38100" dist="38100" dir="2700000" algn="tl">
              <a:srgbClr val="C0C0C0"/>
            </a:outerShdw>
          </a:effectLst>
          <a:latin typeface="Arial" pitchFamily="34" charset="0"/>
        </a:defRPr>
      </a:lvl3pPr>
      <a:lvl4pPr algn="ctr" rtl="0" eaLnBrk="1" fontAlgn="base" hangingPunct="1">
        <a:spcBef>
          <a:spcPct val="0"/>
        </a:spcBef>
        <a:spcAft>
          <a:spcPct val="0"/>
        </a:spcAft>
        <a:defRPr sz="3600">
          <a:solidFill>
            <a:schemeClr val="accent2"/>
          </a:solidFill>
          <a:effectLst>
            <a:outerShdw blurRad="38100" dist="38100" dir="2700000" algn="tl">
              <a:srgbClr val="C0C0C0"/>
            </a:outerShdw>
          </a:effectLst>
          <a:latin typeface="Arial" pitchFamily="34" charset="0"/>
        </a:defRPr>
      </a:lvl4pPr>
      <a:lvl5pPr algn="ctr" rtl="0" eaLnBrk="1" fontAlgn="base" hangingPunct="1">
        <a:spcBef>
          <a:spcPct val="0"/>
        </a:spcBef>
        <a:spcAft>
          <a:spcPct val="0"/>
        </a:spcAft>
        <a:defRPr sz="3600">
          <a:solidFill>
            <a:schemeClr val="accent2"/>
          </a:solidFill>
          <a:effectLst>
            <a:outerShdw blurRad="38100" dist="38100" dir="2700000" algn="tl">
              <a:srgbClr val="C0C0C0"/>
            </a:outerShdw>
          </a:effectLst>
          <a:latin typeface="Arial" pitchFamily="34" charset="0"/>
        </a:defRPr>
      </a:lvl5pPr>
      <a:lvl6pPr marL="457200" algn="ctr" rtl="0" eaLnBrk="1" fontAlgn="base" hangingPunct="1">
        <a:spcBef>
          <a:spcPct val="0"/>
        </a:spcBef>
        <a:spcAft>
          <a:spcPct val="0"/>
        </a:spcAft>
        <a:defRPr sz="3600">
          <a:solidFill>
            <a:schemeClr val="accent2"/>
          </a:solidFill>
          <a:effectLst>
            <a:outerShdw blurRad="38100" dist="38100" dir="2700000" algn="tl">
              <a:srgbClr val="C0C0C0"/>
            </a:outerShdw>
          </a:effectLst>
          <a:latin typeface="Arial" pitchFamily="34" charset="0"/>
        </a:defRPr>
      </a:lvl6pPr>
      <a:lvl7pPr marL="914400" algn="ctr" rtl="0" eaLnBrk="1" fontAlgn="base" hangingPunct="1">
        <a:spcBef>
          <a:spcPct val="0"/>
        </a:spcBef>
        <a:spcAft>
          <a:spcPct val="0"/>
        </a:spcAft>
        <a:defRPr sz="3600">
          <a:solidFill>
            <a:schemeClr val="accent2"/>
          </a:solidFill>
          <a:effectLst>
            <a:outerShdw blurRad="38100" dist="38100" dir="2700000" algn="tl">
              <a:srgbClr val="C0C0C0"/>
            </a:outerShdw>
          </a:effectLst>
          <a:latin typeface="Arial" pitchFamily="34" charset="0"/>
        </a:defRPr>
      </a:lvl7pPr>
      <a:lvl8pPr marL="1371600" algn="ctr" rtl="0" eaLnBrk="1" fontAlgn="base" hangingPunct="1">
        <a:spcBef>
          <a:spcPct val="0"/>
        </a:spcBef>
        <a:spcAft>
          <a:spcPct val="0"/>
        </a:spcAft>
        <a:defRPr sz="3600">
          <a:solidFill>
            <a:schemeClr val="accent2"/>
          </a:solidFill>
          <a:effectLst>
            <a:outerShdw blurRad="38100" dist="38100" dir="2700000" algn="tl">
              <a:srgbClr val="C0C0C0"/>
            </a:outerShdw>
          </a:effectLst>
          <a:latin typeface="Arial" pitchFamily="34" charset="0"/>
        </a:defRPr>
      </a:lvl8pPr>
      <a:lvl9pPr marL="1828800" algn="ctr" rtl="0" eaLnBrk="1" fontAlgn="base" hangingPunct="1">
        <a:spcBef>
          <a:spcPct val="0"/>
        </a:spcBef>
        <a:spcAft>
          <a:spcPct val="0"/>
        </a:spcAft>
        <a:defRPr sz="3600">
          <a:solidFill>
            <a:schemeClr val="accent2"/>
          </a:solidFill>
          <a:effectLst>
            <a:outerShdw blurRad="38100" dist="38100" dir="2700000" algn="tl">
              <a:srgbClr val="C0C0C0"/>
            </a:outerShdw>
          </a:effectLst>
          <a:latin typeface="Arial" pitchFamily="34" charset="0"/>
        </a:defRPr>
      </a:lvl9pPr>
    </p:titleStyle>
    <p:bodyStyle>
      <a:lvl1pPr marL="342900" indent="-342900" algn="l" rtl="0" eaLnBrk="1" fontAlgn="base" hangingPunct="1">
        <a:spcBef>
          <a:spcPct val="20000"/>
        </a:spcBef>
        <a:spcAft>
          <a:spcPct val="0"/>
        </a:spcAft>
        <a:buClr>
          <a:srgbClr val="FF3300"/>
        </a:buClr>
        <a:buSzPct val="115000"/>
        <a:buFont typeface="Wingdings" pitchFamily="2" charset="2"/>
        <a:buChar char="§"/>
        <a:defRPr sz="2400">
          <a:solidFill>
            <a:srgbClr val="000000"/>
          </a:solidFill>
          <a:effectLst>
            <a:outerShdw blurRad="38100" dist="38100" dir="2700000" algn="tl">
              <a:srgbClr val="C0C0C0"/>
            </a:outerShdw>
          </a:effectLst>
          <a:latin typeface="+mn-lt"/>
          <a:ea typeface="+mn-ea"/>
          <a:cs typeface="+mn-cs"/>
        </a:defRPr>
      </a:lvl1pPr>
      <a:lvl2pPr marL="742950" indent="-285750" algn="l" rtl="0" eaLnBrk="1" fontAlgn="base" hangingPunct="1">
        <a:spcBef>
          <a:spcPct val="20000"/>
        </a:spcBef>
        <a:spcAft>
          <a:spcPct val="0"/>
        </a:spcAft>
        <a:buClr>
          <a:srgbClr val="FF0066"/>
        </a:buClr>
        <a:buFont typeface="Wingdings" pitchFamily="2" charset="2"/>
        <a:buChar char="§"/>
        <a:defRPr sz="2000">
          <a:solidFill>
            <a:srgbClr val="000000"/>
          </a:solidFill>
          <a:effectLst>
            <a:outerShdw blurRad="38100" dist="38100" dir="2700000" algn="tl">
              <a:srgbClr val="C0C0C0"/>
            </a:outerShdw>
          </a:effectLst>
          <a:latin typeface="+mn-lt"/>
        </a:defRPr>
      </a:lvl2pPr>
      <a:lvl3pPr marL="1143000" indent="-228600" algn="l" rtl="0" eaLnBrk="1" fontAlgn="base" hangingPunct="1">
        <a:spcBef>
          <a:spcPct val="20000"/>
        </a:spcBef>
        <a:spcAft>
          <a:spcPct val="0"/>
        </a:spcAft>
        <a:buClr>
          <a:srgbClr val="FFCC00"/>
        </a:buClr>
        <a:buSzPct val="115000"/>
        <a:buFont typeface="Wingdings" pitchFamily="2" charset="2"/>
        <a:buChar char="§"/>
        <a:defRPr>
          <a:solidFill>
            <a:srgbClr val="000000"/>
          </a:solidFill>
          <a:effectLst>
            <a:outerShdw blurRad="38100" dist="38100" dir="2700000" algn="tl">
              <a:srgbClr val="C0C0C0"/>
            </a:outerShdw>
          </a:effectLst>
          <a:latin typeface="+mn-lt"/>
        </a:defRPr>
      </a:lvl3pPr>
      <a:lvl4pPr marL="1600200" indent="-228600" algn="l" rtl="0" eaLnBrk="1" fontAlgn="base" hangingPunct="1">
        <a:spcBef>
          <a:spcPct val="20000"/>
        </a:spcBef>
        <a:spcAft>
          <a:spcPct val="0"/>
        </a:spcAft>
        <a:buFont typeface="Wingdings" pitchFamily="2" charset="2"/>
        <a:buChar char="§"/>
        <a:defRPr>
          <a:solidFill>
            <a:srgbClr val="000000"/>
          </a:solidFill>
          <a:effectLst>
            <a:outerShdw blurRad="38100" dist="38100" dir="2700000" algn="tl">
              <a:srgbClr val="C0C0C0"/>
            </a:outerShdw>
          </a:effectLst>
          <a:latin typeface="+mn-lt"/>
        </a:defRPr>
      </a:lvl4pPr>
      <a:lvl5pPr marL="2057400" indent="-228600" algn="l" rtl="0" eaLnBrk="1" fontAlgn="base" hangingPunct="1">
        <a:spcBef>
          <a:spcPct val="20000"/>
        </a:spcBef>
        <a:spcAft>
          <a:spcPct val="0"/>
        </a:spcAft>
        <a:buClr>
          <a:schemeClr val="tx2"/>
        </a:buClr>
        <a:buSzPct val="115000"/>
        <a:buFont typeface="Wingdings" pitchFamily="2" charset="2"/>
        <a:buChar char="§"/>
        <a:defRPr>
          <a:solidFill>
            <a:srgbClr val="000000"/>
          </a:solidFill>
          <a:effectLst>
            <a:outerShdw blurRad="38100" dist="38100" dir="2700000" algn="tl">
              <a:srgbClr val="C0C0C0"/>
            </a:outerShdw>
          </a:effectLst>
          <a:latin typeface="+mn-lt"/>
        </a:defRPr>
      </a:lvl5pPr>
      <a:lvl6pPr marL="2514600" indent="-228600" algn="l" rtl="0" eaLnBrk="1" fontAlgn="base" hangingPunct="1">
        <a:spcBef>
          <a:spcPct val="20000"/>
        </a:spcBef>
        <a:spcAft>
          <a:spcPct val="0"/>
        </a:spcAft>
        <a:buClr>
          <a:schemeClr val="tx2"/>
        </a:buClr>
        <a:buSzPct val="115000"/>
        <a:buFont typeface="Wingdings" pitchFamily="2" charset="2"/>
        <a:buChar char="§"/>
        <a:defRPr>
          <a:solidFill>
            <a:srgbClr val="000000"/>
          </a:solidFill>
          <a:effectLst>
            <a:outerShdw blurRad="38100" dist="38100" dir="2700000" algn="tl">
              <a:srgbClr val="C0C0C0"/>
            </a:outerShdw>
          </a:effectLst>
          <a:latin typeface="+mn-lt"/>
        </a:defRPr>
      </a:lvl6pPr>
      <a:lvl7pPr marL="2971800" indent="-228600" algn="l" rtl="0" eaLnBrk="1" fontAlgn="base" hangingPunct="1">
        <a:spcBef>
          <a:spcPct val="20000"/>
        </a:spcBef>
        <a:spcAft>
          <a:spcPct val="0"/>
        </a:spcAft>
        <a:buClr>
          <a:schemeClr val="tx2"/>
        </a:buClr>
        <a:buSzPct val="115000"/>
        <a:buFont typeface="Wingdings" pitchFamily="2" charset="2"/>
        <a:buChar char="§"/>
        <a:defRPr>
          <a:solidFill>
            <a:srgbClr val="000000"/>
          </a:solidFill>
          <a:effectLst>
            <a:outerShdw blurRad="38100" dist="38100" dir="2700000" algn="tl">
              <a:srgbClr val="C0C0C0"/>
            </a:outerShdw>
          </a:effectLst>
          <a:latin typeface="+mn-lt"/>
        </a:defRPr>
      </a:lvl7pPr>
      <a:lvl8pPr marL="3429000" indent="-228600" algn="l" rtl="0" eaLnBrk="1" fontAlgn="base" hangingPunct="1">
        <a:spcBef>
          <a:spcPct val="20000"/>
        </a:spcBef>
        <a:spcAft>
          <a:spcPct val="0"/>
        </a:spcAft>
        <a:buClr>
          <a:schemeClr val="tx2"/>
        </a:buClr>
        <a:buSzPct val="115000"/>
        <a:buFont typeface="Wingdings" pitchFamily="2" charset="2"/>
        <a:buChar char="§"/>
        <a:defRPr>
          <a:solidFill>
            <a:srgbClr val="000000"/>
          </a:solidFill>
          <a:effectLst>
            <a:outerShdw blurRad="38100" dist="38100" dir="2700000" algn="tl">
              <a:srgbClr val="C0C0C0"/>
            </a:outerShdw>
          </a:effectLst>
          <a:latin typeface="+mn-lt"/>
        </a:defRPr>
      </a:lvl8pPr>
      <a:lvl9pPr marL="3886200" indent="-228600" algn="l" rtl="0" eaLnBrk="1" fontAlgn="base" hangingPunct="1">
        <a:spcBef>
          <a:spcPct val="20000"/>
        </a:spcBef>
        <a:spcAft>
          <a:spcPct val="0"/>
        </a:spcAft>
        <a:buClr>
          <a:schemeClr val="tx2"/>
        </a:buClr>
        <a:buSzPct val="115000"/>
        <a:buFont typeface="Wingdings" pitchFamily="2" charset="2"/>
        <a:buChar char="§"/>
        <a:defRPr>
          <a:solidFill>
            <a:srgbClr val="000000"/>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3.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max@adhesionassociates.co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30.xml"/><Relationship Id="rId7" Type="http://schemas.openxmlformats.org/officeDocument/2006/relationships/image" Target="../media/image10.wmf"/><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6.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11.wmf"/></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p:txBody>
          <a:bodyPr/>
          <a:lstStyle/>
          <a:p>
            <a:r>
              <a:rPr lang="en-AU" sz="2800" dirty="0" smtClean="0"/>
              <a:t>Bonded Structures:-</a:t>
            </a:r>
            <a:br>
              <a:rPr lang="en-AU" sz="2800" dirty="0" smtClean="0"/>
            </a:br>
            <a:r>
              <a:rPr lang="en-AU" sz="3200" dirty="0" smtClean="0"/>
              <a:t>Certification Practices </a:t>
            </a:r>
            <a:endParaRPr lang="en-AU" sz="3200" dirty="0"/>
          </a:p>
        </p:txBody>
      </p:sp>
      <p:sp>
        <p:nvSpPr>
          <p:cNvPr id="2051" name="Rectangle 3"/>
          <p:cNvSpPr>
            <a:spLocks noGrp="1" noChangeArrowheads="1"/>
          </p:cNvSpPr>
          <p:nvPr>
            <p:ph type="subTitle" sz="quarter" idx="1"/>
          </p:nvPr>
        </p:nvSpPr>
        <p:spPr>
          <a:xfrm>
            <a:off x="1371600" y="4294188"/>
            <a:ext cx="6400800" cy="1344612"/>
          </a:xfrm>
        </p:spPr>
        <p:txBody>
          <a:bodyPr/>
          <a:lstStyle/>
          <a:p>
            <a:pPr>
              <a:lnSpc>
                <a:spcPct val="80000"/>
              </a:lnSpc>
            </a:pPr>
            <a:r>
              <a:rPr lang="en-AU" sz="1800" dirty="0"/>
              <a:t>Maxwell Davis PSM, </a:t>
            </a:r>
            <a:br>
              <a:rPr lang="en-AU" sz="1800" dirty="0"/>
            </a:br>
            <a:r>
              <a:rPr lang="en-AU" sz="1800" dirty="0" err="1"/>
              <a:t>B.Eng</a:t>
            </a:r>
            <a:r>
              <a:rPr lang="en-AU" sz="1800" dirty="0"/>
              <a:t> (Mech.), M. </a:t>
            </a:r>
            <a:r>
              <a:rPr lang="en-AU" sz="1800" dirty="0" err="1"/>
              <a:t>Eng</a:t>
            </a:r>
            <a:r>
              <a:rPr lang="en-AU" sz="1800" dirty="0"/>
              <a:t> (Mech.), </a:t>
            </a:r>
            <a:r>
              <a:rPr lang="en-AU" sz="1800" dirty="0" smtClean="0"/>
              <a:t>PhD</a:t>
            </a:r>
            <a:r>
              <a:rPr lang="en-AU" sz="1800" dirty="0"/>
              <a:t> </a:t>
            </a:r>
            <a:r>
              <a:rPr lang="en-AU" sz="1800" dirty="0" smtClean="0"/>
              <a:t>(honorary)</a:t>
            </a:r>
            <a:r>
              <a:rPr lang="en-AU" sz="1800" dirty="0"/>
              <a:t/>
            </a:r>
            <a:br>
              <a:rPr lang="en-AU" sz="1800" dirty="0"/>
            </a:br>
            <a:endParaRPr lang="en-AU" sz="1800" dirty="0"/>
          </a:p>
          <a:p>
            <a:pPr>
              <a:lnSpc>
                <a:spcPct val="80000"/>
              </a:lnSpc>
            </a:pPr>
            <a:r>
              <a:rPr lang="en-AU" sz="1800" dirty="0"/>
              <a:t>Director, Adhesion Associates Pty. Ltd.</a:t>
            </a:r>
          </a:p>
          <a:p>
            <a:pPr>
              <a:lnSpc>
                <a:spcPct val="80000"/>
              </a:lnSpc>
            </a:pPr>
            <a:r>
              <a:rPr lang="en-AU" sz="1800" dirty="0"/>
              <a:t>www.adhesionassociates.com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r>
              <a:rPr lang="en-US" altLang="en-US" sz="3600" smtClean="0"/>
              <a:t>Between cohesion and adhesion?</a:t>
            </a:r>
          </a:p>
        </p:txBody>
      </p:sp>
      <p:sp>
        <p:nvSpPr>
          <p:cNvPr id="959491" name="Rectangle 3"/>
          <p:cNvSpPr>
            <a:spLocks noGrp="1" noChangeArrowheads="1"/>
          </p:cNvSpPr>
          <p:nvPr>
            <p:ph type="body" sz="half" idx="4294967295"/>
          </p:nvPr>
        </p:nvSpPr>
        <p:spPr>
          <a:xfrm>
            <a:off x="495300" y="1508125"/>
            <a:ext cx="3948113" cy="4391025"/>
          </a:xfrm>
        </p:spPr>
        <p:txBody>
          <a:bodyPr/>
          <a:lstStyle/>
          <a:p>
            <a:pPr>
              <a:lnSpc>
                <a:spcPct val="90000"/>
              </a:lnSpc>
            </a:pPr>
            <a:r>
              <a:rPr lang="en-US" altLang="en-US" sz="2000" dirty="0" smtClean="0"/>
              <a:t>Cohesion- strong</a:t>
            </a:r>
          </a:p>
          <a:p>
            <a:pPr>
              <a:lnSpc>
                <a:spcPct val="90000"/>
              </a:lnSpc>
            </a:pPr>
            <a:r>
              <a:rPr lang="en-US" altLang="en-US" sz="2000" dirty="0" smtClean="0"/>
              <a:t>Adhesion- weak</a:t>
            </a:r>
          </a:p>
          <a:p>
            <a:pPr>
              <a:lnSpc>
                <a:spcPct val="90000"/>
              </a:lnSpc>
            </a:pPr>
            <a:r>
              <a:rPr lang="en-US" altLang="en-US" sz="2000" dirty="0" smtClean="0"/>
              <a:t>Between, strength may be degraded</a:t>
            </a:r>
            <a:endParaRPr lang="en-US" altLang="en-US" sz="2000" dirty="0" smtClean="0"/>
          </a:p>
          <a:p>
            <a:pPr>
              <a:lnSpc>
                <a:spcPct val="90000"/>
              </a:lnSpc>
            </a:pPr>
            <a:r>
              <a:rPr lang="en-US" altLang="en-US" sz="2000" dirty="0" smtClean="0"/>
              <a:t>Failure will </a:t>
            </a:r>
            <a:r>
              <a:rPr lang="en-US" altLang="en-US" sz="2000" dirty="0"/>
              <a:t>be mixed-mode </a:t>
            </a:r>
            <a:r>
              <a:rPr lang="en-US" altLang="en-US" sz="2000" dirty="0" smtClean="0"/>
              <a:t>blending into</a:t>
            </a:r>
            <a:r>
              <a:rPr lang="en-US" altLang="en-US" sz="2000" dirty="0"/>
              <a:t> adhesion </a:t>
            </a:r>
            <a:endParaRPr lang="en-US" altLang="en-US" sz="2000" dirty="0" smtClean="0"/>
          </a:p>
          <a:p>
            <a:pPr>
              <a:lnSpc>
                <a:spcPct val="90000"/>
              </a:lnSpc>
            </a:pPr>
            <a:r>
              <a:rPr lang="en-US" altLang="en-US" sz="2000" dirty="0" smtClean="0"/>
              <a:t>Degradation rate depends on:</a:t>
            </a:r>
            <a:endParaRPr lang="en-US" altLang="en-US" sz="2000" dirty="0" smtClean="0"/>
          </a:p>
          <a:p>
            <a:pPr lvl="1">
              <a:lnSpc>
                <a:spcPct val="90000"/>
              </a:lnSpc>
            </a:pPr>
            <a:r>
              <a:rPr lang="en-US" altLang="en-US" sz="1800" dirty="0" smtClean="0"/>
              <a:t>Time</a:t>
            </a:r>
            <a:endParaRPr lang="en-US" altLang="en-US" sz="1800" dirty="0" smtClean="0"/>
          </a:p>
          <a:p>
            <a:pPr lvl="1">
              <a:lnSpc>
                <a:spcPct val="90000"/>
              </a:lnSpc>
            </a:pPr>
            <a:r>
              <a:rPr lang="en-US" altLang="en-US" sz="1800" dirty="0" smtClean="0"/>
              <a:t>Production process</a:t>
            </a:r>
            <a:endParaRPr lang="en-US" altLang="en-US" sz="1800" dirty="0" smtClean="0"/>
          </a:p>
          <a:p>
            <a:pPr lvl="1">
              <a:lnSpc>
                <a:spcPct val="90000"/>
              </a:lnSpc>
            </a:pPr>
            <a:r>
              <a:rPr lang="en-US" altLang="en-US" sz="1800" dirty="0" smtClean="0"/>
              <a:t>Edge </a:t>
            </a:r>
            <a:r>
              <a:rPr lang="en-US" altLang="en-US" sz="1800" dirty="0" smtClean="0"/>
              <a:t>distance</a:t>
            </a:r>
            <a:endParaRPr lang="en-US" altLang="en-US" sz="1800" dirty="0" smtClean="0"/>
          </a:p>
          <a:p>
            <a:pPr>
              <a:lnSpc>
                <a:spcPct val="90000"/>
              </a:lnSpc>
            </a:pPr>
            <a:r>
              <a:rPr lang="en-US" altLang="en-US" sz="2000" dirty="0" smtClean="0"/>
              <a:t>NDI detects bond separation</a:t>
            </a:r>
          </a:p>
          <a:p>
            <a:pPr>
              <a:lnSpc>
                <a:spcPct val="90000"/>
              </a:lnSpc>
            </a:pPr>
            <a:r>
              <a:rPr lang="en-US" altLang="en-US" sz="2000" dirty="0" smtClean="0"/>
              <a:t>NDI </a:t>
            </a:r>
            <a:r>
              <a:rPr lang="en-US" altLang="en-US" sz="2000" dirty="0" smtClean="0"/>
              <a:t>can not detect strength loss until disbonding actually occurs</a:t>
            </a:r>
          </a:p>
        </p:txBody>
      </p:sp>
      <p:grpSp>
        <p:nvGrpSpPr>
          <p:cNvPr id="11268" name="Group 4"/>
          <p:cNvGrpSpPr>
            <a:grpSpLocks/>
          </p:cNvGrpSpPr>
          <p:nvPr/>
        </p:nvGrpSpPr>
        <p:grpSpPr bwMode="auto">
          <a:xfrm>
            <a:off x="5283200" y="1835150"/>
            <a:ext cx="2751138" cy="762000"/>
            <a:chOff x="3003" y="1015"/>
            <a:chExt cx="1820" cy="505"/>
          </a:xfrm>
        </p:grpSpPr>
        <p:sp>
          <p:nvSpPr>
            <p:cNvPr id="11298" name="Line 5"/>
            <p:cNvSpPr>
              <a:spLocks noChangeShapeType="1"/>
            </p:cNvSpPr>
            <p:nvPr/>
          </p:nvSpPr>
          <p:spPr bwMode="auto">
            <a:xfrm>
              <a:off x="3003" y="1376"/>
              <a:ext cx="1728" cy="144"/>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1299" name="Text Box 6"/>
            <p:cNvSpPr txBox="1">
              <a:spLocks noChangeArrowheads="1"/>
            </p:cNvSpPr>
            <p:nvPr/>
          </p:nvSpPr>
          <p:spPr bwMode="auto">
            <a:xfrm>
              <a:off x="4121" y="1015"/>
              <a:ext cx="702" cy="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US" altLang="en-US" sz="1800">
                  <a:solidFill>
                    <a:srgbClr val="000000"/>
                  </a:solidFill>
                </a:rPr>
                <a:t>Effective</a:t>
              </a:r>
              <a:br>
                <a:rPr lang="en-US" altLang="en-US" sz="1800">
                  <a:solidFill>
                    <a:srgbClr val="000000"/>
                  </a:solidFill>
                </a:rPr>
              </a:br>
              <a:r>
                <a:rPr lang="en-US" altLang="en-US" sz="1800">
                  <a:solidFill>
                    <a:srgbClr val="000000"/>
                  </a:solidFill>
                </a:rPr>
                <a:t>bond</a:t>
              </a:r>
            </a:p>
          </p:txBody>
        </p:sp>
      </p:grpSp>
      <p:sp>
        <p:nvSpPr>
          <p:cNvPr id="11269" name="Text Box 7"/>
          <p:cNvSpPr txBox="1">
            <a:spLocks noChangeArrowheads="1"/>
          </p:cNvSpPr>
          <p:nvPr/>
        </p:nvSpPr>
        <p:spPr bwMode="auto">
          <a:xfrm>
            <a:off x="6499225" y="4711700"/>
            <a:ext cx="692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US" altLang="en-US" sz="1800">
                <a:solidFill>
                  <a:srgbClr val="000000"/>
                </a:solidFill>
              </a:rPr>
              <a:t>Time</a:t>
            </a:r>
          </a:p>
        </p:txBody>
      </p:sp>
      <p:grpSp>
        <p:nvGrpSpPr>
          <p:cNvPr id="11270" name="Group 8"/>
          <p:cNvGrpSpPr>
            <a:grpSpLocks/>
          </p:cNvGrpSpPr>
          <p:nvPr/>
        </p:nvGrpSpPr>
        <p:grpSpPr bwMode="auto">
          <a:xfrm>
            <a:off x="4803775" y="2162175"/>
            <a:ext cx="3516313" cy="2389188"/>
            <a:chOff x="2686" y="1192"/>
            <a:chExt cx="2326" cy="1584"/>
          </a:xfrm>
        </p:grpSpPr>
        <p:sp>
          <p:nvSpPr>
            <p:cNvPr id="11293" name="Line 9"/>
            <p:cNvSpPr>
              <a:spLocks noChangeShapeType="1"/>
            </p:cNvSpPr>
            <p:nvPr/>
          </p:nvSpPr>
          <p:spPr bwMode="auto">
            <a:xfrm>
              <a:off x="3003" y="1192"/>
              <a:ext cx="0" cy="1584"/>
            </a:xfrm>
            <a:prstGeom prst="line">
              <a:avLst/>
            </a:prstGeom>
            <a:noFill/>
            <a:ln w="28575">
              <a:solidFill>
                <a:srgbClr val="FF66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1294" name="Line 10"/>
            <p:cNvSpPr>
              <a:spLocks noChangeShapeType="1"/>
            </p:cNvSpPr>
            <p:nvPr/>
          </p:nvSpPr>
          <p:spPr bwMode="auto">
            <a:xfrm>
              <a:off x="3004" y="2776"/>
              <a:ext cx="1655" cy="0"/>
            </a:xfrm>
            <a:prstGeom prst="line">
              <a:avLst/>
            </a:prstGeom>
            <a:noFill/>
            <a:ln w="28575">
              <a:solidFill>
                <a:srgbClr val="FF66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1295" name="Text Box 11"/>
            <p:cNvSpPr txBox="1">
              <a:spLocks noChangeArrowheads="1"/>
            </p:cNvSpPr>
            <p:nvPr/>
          </p:nvSpPr>
          <p:spPr bwMode="auto">
            <a:xfrm rot="-5400000">
              <a:off x="2460" y="1872"/>
              <a:ext cx="695"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US" altLang="en-US" sz="1800">
                  <a:solidFill>
                    <a:srgbClr val="000000"/>
                  </a:solidFill>
                </a:rPr>
                <a:t>Strength</a:t>
              </a:r>
            </a:p>
          </p:txBody>
        </p:sp>
        <p:sp>
          <p:nvSpPr>
            <p:cNvPr id="11296" name="Line 12"/>
            <p:cNvSpPr>
              <a:spLocks noChangeShapeType="1"/>
            </p:cNvSpPr>
            <p:nvPr/>
          </p:nvSpPr>
          <p:spPr bwMode="auto">
            <a:xfrm>
              <a:off x="2995" y="1712"/>
              <a:ext cx="1912" cy="0"/>
            </a:xfrm>
            <a:prstGeom prst="line">
              <a:avLst/>
            </a:prstGeom>
            <a:noFill/>
            <a:ln w="38100">
              <a:solidFill>
                <a:srgbClr val="003399"/>
              </a:solidFill>
              <a:prstDash val="dash"/>
              <a:round/>
              <a:headEnd/>
              <a:tailEnd/>
            </a:ln>
            <a:extLst>
              <a:ext uri="{909E8E84-426E-40DD-AFC4-6F175D3DCCD1}">
                <a14:hiddenFill xmlns:a14="http://schemas.microsoft.com/office/drawing/2010/main">
                  <a:noFill/>
                </a14:hiddenFill>
              </a:ext>
            </a:extLst>
          </p:spPr>
          <p:txBody>
            <a:bodyPr/>
            <a:lstStyle/>
            <a:p>
              <a:endParaRPr lang="en-AU"/>
            </a:p>
          </p:txBody>
        </p:sp>
        <p:sp>
          <p:nvSpPr>
            <p:cNvPr id="11297" name="Text Box 13"/>
            <p:cNvSpPr txBox="1">
              <a:spLocks noChangeArrowheads="1"/>
            </p:cNvSpPr>
            <p:nvPr/>
          </p:nvSpPr>
          <p:spPr bwMode="auto">
            <a:xfrm>
              <a:off x="3689" y="1519"/>
              <a:ext cx="1323"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US" altLang="en-US" sz="1800">
                  <a:solidFill>
                    <a:srgbClr val="003399"/>
                  </a:solidFill>
                </a:rPr>
                <a:t>Required strength</a:t>
              </a:r>
            </a:p>
          </p:txBody>
        </p:sp>
      </p:grpSp>
      <p:grpSp>
        <p:nvGrpSpPr>
          <p:cNvPr id="11271" name="Group 14"/>
          <p:cNvGrpSpPr>
            <a:grpSpLocks/>
          </p:cNvGrpSpPr>
          <p:nvPr/>
        </p:nvGrpSpPr>
        <p:grpSpPr bwMode="auto">
          <a:xfrm>
            <a:off x="5326063" y="1736725"/>
            <a:ext cx="1195387" cy="2822575"/>
            <a:chOff x="728" y="1838"/>
            <a:chExt cx="790" cy="1871"/>
          </a:xfrm>
        </p:grpSpPr>
        <p:sp>
          <p:nvSpPr>
            <p:cNvPr id="11290" name="Line 15"/>
            <p:cNvSpPr>
              <a:spLocks noChangeShapeType="1"/>
            </p:cNvSpPr>
            <p:nvPr/>
          </p:nvSpPr>
          <p:spPr bwMode="auto">
            <a:xfrm>
              <a:off x="755" y="2208"/>
              <a:ext cx="0" cy="150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1291" name="Text Box 16"/>
            <p:cNvSpPr txBox="1">
              <a:spLocks noChangeArrowheads="1"/>
            </p:cNvSpPr>
            <p:nvPr/>
          </p:nvSpPr>
          <p:spPr bwMode="auto">
            <a:xfrm>
              <a:off x="760" y="1838"/>
              <a:ext cx="758" cy="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AU" altLang="en-US" sz="1800">
                  <a:solidFill>
                    <a:srgbClr val="FF0000"/>
                  </a:solidFill>
                </a:rPr>
                <a:t>Cohesion</a:t>
              </a:r>
              <a:br>
                <a:rPr lang="en-AU" altLang="en-US" sz="1800">
                  <a:solidFill>
                    <a:srgbClr val="FF0000"/>
                  </a:solidFill>
                </a:rPr>
              </a:br>
              <a:r>
                <a:rPr lang="en-AU" altLang="en-US" sz="1800">
                  <a:solidFill>
                    <a:srgbClr val="FF0000"/>
                  </a:solidFill>
                </a:rPr>
                <a:t>failure</a:t>
              </a:r>
            </a:p>
          </p:txBody>
        </p:sp>
        <p:sp>
          <p:nvSpPr>
            <p:cNvPr id="11292" name="AutoShape 17"/>
            <p:cNvSpPr>
              <a:spLocks noChangeArrowheads="1"/>
            </p:cNvSpPr>
            <p:nvPr/>
          </p:nvSpPr>
          <p:spPr bwMode="auto">
            <a:xfrm>
              <a:off x="728" y="2038"/>
              <a:ext cx="56" cy="206"/>
            </a:xfrm>
            <a:prstGeom prst="downArrow">
              <a:avLst>
                <a:gd name="adj1" fmla="val 50000"/>
                <a:gd name="adj2" fmla="val 91964"/>
              </a:avLst>
            </a:prstGeom>
            <a:solidFill>
              <a:srgbClr val="FF0000"/>
            </a:solidFill>
            <a:ln w="9525">
              <a:solidFill>
                <a:srgbClr val="FF0000"/>
              </a:solidFill>
              <a:miter lim="800000"/>
              <a:headEnd/>
              <a:tailEnd/>
            </a:ln>
          </p:spPr>
          <p:txBody>
            <a:bodyPr wrap="none" lIns="90000" tIns="46800" rIns="90000" bIns="46800" anchor="ct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endParaRPr lang="en-US" altLang="en-US"/>
            </a:p>
          </p:txBody>
        </p:sp>
      </p:grpSp>
      <p:sp>
        <p:nvSpPr>
          <p:cNvPr id="11272" name="Arc 18"/>
          <p:cNvSpPr>
            <a:spLocks/>
          </p:cNvSpPr>
          <p:nvPr/>
        </p:nvSpPr>
        <p:spPr bwMode="auto">
          <a:xfrm flipH="1" flipV="1">
            <a:off x="5292725" y="2425700"/>
            <a:ext cx="3114675" cy="2041525"/>
          </a:xfrm>
          <a:custGeom>
            <a:avLst/>
            <a:gdLst>
              <a:gd name="T0" fmla="*/ 2147483647 w 21600"/>
              <a:gd name="T1" fmla="*/ 0 h 21136"/>
              <a:gd name="T2" fmla="*/ 2147483647 w 21600"/>
              <a:gd name="T3" fmla="*/ 2147483647 h 21136"/>
              <a:gd name="T4" fmla="*/ 0 w 21600"/>
              <a:gd name="T5" fmla="*/ 2147483647 h 21136"/>
              <a:gd name="T6" fmla="*/ 0 60000 65536"/>
              <a:gd name="T7" fmla="*/ 0 60000 65536"/>
              <a:gd name="T8" fmla="*/ 0 60000 65536"/>
              <a:gd name="T9" fmla="*/ 0 w 21600"/>
              <a:gd name="T10" fmla="*/ 0 h 21136"/>
              <a:gd name="T11" fmla="*/ 21600 w 21600"/>
              <a:gd name="T12" fmla="*/ 21136 h 21136"/>
            </a:gdLst>
            <a:ahLst/>
            <a:cxnLst>
              <a:cxn ang="T6">
                <a:pos x="T0" y="T1"/>
              </a:cxn>
              <a:cxn ang="T7">
                <a:pos x="T2" y="T3"/>
              </a:cxn>
              <a:cxn ang="T8">
                <a:pos x="T4" y="T5"/>
              </a:cxn>
            </a:cxnLst>
            <a:rect l="T9" t="T10" r="T11" b="T12"/>
            <a:pathLst>
              <a:path w="21600" h="21136" fill="none" extrusionOk="0">
                <a:moveTo>
                  <a:pt x="4451" y="-1"/>
                </a:moveTo>
                <a:cubicBezTo>
                  <a:pt x="14445" y="2104"/>
                  <a:pt x="21600" y="10922"/>
                  <a:pt x="21600" y="21136"/>
                </a:cubicBezTo>
              </a:path>
              <a:path w="21600" h="21136" stroke="0" extrusionOk="0">
                <a:moveTo>
                  <a:pt x="4451" y="-1"/>
                </a:moveTo>
                <a:cubicBezTo>
                  <a:pt x="14445" y="2104"/>
                  <a:pt x="21600" y="10922"/>
                  <a:pt x="21600" y="21136"/>
                </a:cubicBezTo>
                <a:lnTo>
                  <a:pt x="0" y="21136"/>
                </a:lnTo>
                <a:lnTo>
                  <a:pt x="4451" y="-1"/>
                </a:lnTo>
                <a:close/>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endParaRPr lang="en-US" altLang="en-US"/>
          </a:p>
        </p:txBody>
      </p:sp>
      <p:grpSp>
        <p:nvGrpSpPr>
          <p:cNvPr id="5" name="Group 19"/>
          <p:cNvGrpSpPr>
            <a:grpSpLocks/>
          </p:cNvGrpSpPr>
          <p:nvPr/>
        </p:nvGrpSpPr>
        <p:grpSpPr bwMode="auto">
          <a:xfrm>
            <a:off x="7567613" y="2606675"/>
            <a:ext cx="1263650" cy="1927225"/>
            <a:chOff x="4984" y="1656"/>
            <a:chExt cx="843" cy="1244"/>
          </a:xfrm>
        </p:grpSpPr>
        <p:sp>
          <p:nvSpPr>
            <p:cNvPr id="11287" name="Line 20"/>
            <p:cNvSpPr>
              <a:spLocks noChangeShapeType="1"/>
            </p:cNvSpPr>
            <p:nvPr/>
          </p:nvSpPr>
          <p:spPr bwMode="auto">
            <a:xfrm>
              <a:off x="4984" y="1656"/>
              <a:ext cx="0" cy="124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1288" name="Text Box 21"/>
            <p:cNvSpPr txBox="1">
              <a:spLocks noChangeArrowheads="1"/>
            </p:cNvSpPr>
            <p:nvPr/>
          </p:nvSpPr>
          <p:spPr bwMode="auto">
            <a:xfrm>
              <a:off x="5071" y="2486"/>
              <a:ext cx="756"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AU" altLang="en-US" sz="1800" dirty="0">
                  <a:solidFill>
                    <a:srgbClr val="FF0000"/>
                  </a:solidFill>
                </a:rPr>
                <a:t>Adhesion</a:t>
              </a:r>
              <a:br>
                <a:rPr lang="en-AU" altLang="en-US" sz="1800" dirty="0">
                  <a:solidFill>
                    <a:srgbClr val="FF0000"/>
                  </a:solidFill>
                </a:rPr>
              </a:br>
              <a:r>
                <a:rPr lang="en-AU" altLang="en-US" sz="1800" dirty="0">
                  <a:solidFill>
                    <a:srgbClr val="FF0000"/>
                  </a:solidFill>
                </a:rPr>
                <a:t>failure</a:t>
              </a:r>
            </a:p>
          </p:txBody>
        </p:sp>
        <p:sp>
          <p:nvSpPr>
            <p:cNvPr id="11289" name="AutoShape 22"/>
            <p:cNvSpPr>
              <a:spLocks noChangeArrowheads="1"/>
            </p:cNvSpPr>
            <p:nvPr/>
          </p:nvSpPr>
          <p:spPr bwMode="auto">
            <a:xfrm rot="1902664">
              <a:off x="5048" y="2664"/>
              <a:ext cx="56" cy="200"/>
            </a:xfrm>
            <a:prstGeom prst="downArrow">
              <a:avLst>
                <a:gd name="adj1" fmla="val 50000"/>
                <a:gd name="adj2" fmla="val 89286"/>
              </a:avLst>
            </a:prstGeom>
            <a:solidFill>
              <a:srgbClr val="FF0000"/>
            </a:solidFill>
            <a:ln w="9525">
              <a:solidFill>
                <a:srgbClr val="FF0000"/>
              </a:solidFill>
              <a:miter lim="800000"/>
              <a:headEnd/>
              <a:tailEnd/>
            </a:ln>
          </p:spPr>
          <p:txBody>
            <a:bodyPr wrap="none" lIns="90000" tIns="46800" rIns="90000" bIns="46800" anchor="ct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endParaRPr lang="en-US" altLang="en-US"/>
            </a:p>
          </p:txBody>
        </p:sp>
      </p:grpSp>
      <p:grpSp>
        <p:nvGrpSpPr>
          <p:cNvPr id="2" name="Group 1"/>
          <p:cNvGrpSpPr/>
          <p:nvPr/>
        </p:nvGrpSpPr>
        <p:grpSpPr>
          <a:xfrm>
            <a:off x="5295900" y="2427754"/>
            <a:ext cx="2552700" cy="2215684"/>
            <a:chOff x="5295900" y="2427754"/>
            <a:chExt cx="2552700" cy="2215684"/>
          </a:xfrm>
        </p:grpSpPr>
        <p:sp>
          <p:nvSpPr>
            <p:cNvPr id="959514" name="Oval 26"/>
            <p:cNvSpPr>
              <a:spLocks noChangeArrowheads="1"/>
            </p:cNvSpPr>
            <p:nvPr/>
          </p:nvSpPr>
          <p:spPr bwMode="auto">
            <a:xfrm>
              <a:off x="7434263" y="4225925"/>
              <a:ext cx="390525" cy="417513"/>
            </a:xfrm>
            <a:prstGeom prst="ellipse">
              <a:avLst/>
            </a:prstGeom>
            <a:solidFill>
              <a:srgbClr val="008000">
                <a:alpha val="34901"/>
              </a:srgbClr>
            </a:solidFill>
            <a:ln w="9525" algn="ctr">
              <a:solidFill>
                <a:schemeClr val="tx1"/>
              </a:solidFill>
              <a:round/>
              <a:headEnd/>
              <a:tailEnd/>
            </a:ln>
          </p:spPr>
          <p:txBody>
            <a:bodyPr lIns="90000" tIns="46800" rIns="90000" bIns="46800" anchor="ct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endParaRPr lang="en-US" altLang="en-US"/>
            </a:p>
          </p:txBody>
        </p:sp>
        <p:sp>
          <p:nvSpPr>
            <p:cNvPr id="11278" name="Oval 27"/>
            <p:cNvSpPr>
              <a:spLocks noChangeArrowheads="1"/>
            </p:cNvSpPr>
            <p:nvPr/>
          </p:nvSpPr>
          <p:spPr bwMode="auto">
            <a:xfrm>
              <a:off x="5295900" y="2427754"/>
              <a:ext cx="2552700" cy="402291"/>
            </a:xfrm>
            <a:prstGeom prst="rect">
              <a:avLst/>
            </a:prstGeom>
            <a:solidFill>
              <a:srgbClr val="008000">
                <a:alpha val="34901"/>
              </a:srgbClr>
            </a:solidFill>
            <a:ln w="9525" algn="ctr">
              <a:solidFill>
                <a:schemeClr val="tx1"/>
              </a:solidFill>
              <a:round/>
              <a:headEnd/>
              <a:tailEnd/>
            </a:ln>
          </p:spPr>
          <p:txBody>
            <a:bodyPr wrap="square" lIns="90000" tIns="46800" rIns="90000" bIns="46800" anchor="ct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endParaRPr lang="en-US" altLang="en-US"/>
            </a:p>
          </p:txBody>
        </p:sp>
        <p:grpSp>
          <p:nvGrpSpPr>
            <p:cNvPr id="11279" name="Group 39"/>
            <p:cNvGrpSpPr>
              <a:grpSpLocks/>
            </p:cNvGrpSpPr>
            <p:nvPr/>
          </p:nvGrpSpPr>
          <p:grpSpPr bwMode="auto">
            <a:xfrm>
              <a:off x="5702302" y="2794000"/>
              <a:ext cx="1900238" cy="1476374"/>
              <a:chOff x="3592" y="1760"/>
              <a:chExt cx="1197" cy="930"/>
            </a:xfrm>
          </p:grpSpPr>
          <p:grpSp>
            <p:nvGrpSpPr>
              <p:cNvPr id="11283" name="Group 28"/>
              <p:cNvGrpSpPr>
                <a:grpSpLocks/>
              </p:cNvGrpSpPr>
              <p:nvPr/>
            </p:nvGrpSpPr>
            <p:grpSpPr bwMode="auto">
              <a:xfrm>
                <a:off x="3787" y="2095"/>
                <a:ext cx="1002" cy="595"/>
                <a:chOff x="3787" y="2095"/>
                <a:chExt cx="1002" cy="595"/>
              </a:xfrm>
            </p:grpSpPr>
            <p:sp>
              <p:nvSpPr>
                <p:cNvPr id="11285" name="Text Box 29"/>
                <p:cNvSpPr txBox="1">
                  <a:spLocks noChangeArrowheads="1"/>
                </p:cNvSpPr>
                <p:nvPr/>
              </p:nvSpPr>
              <p:spPr bwMode="auto">
                <a:xfrm>
                  <a:off x="3787" y="2095"/>
                  <a:ext cx="100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AU" altLang="en-US" sz="1800" b="1">
                      <a:solidFill>
                        <a:srgbClr val="008000"/>
                      </a:solidFill>
                    </a:rPr>
                    <a:t>NDI Effective</a:t>
                  </a:r>
                </a:p>
              </p:txBody>
            </p:sp>
            <p:sp>
              <p:nvSpPr>
                <p:cNvPr id="11286" name="Line 30"/>
                <p:cNvSpPr>
                  <a:spLocks noChangeShapeType="1"/>
                </p:cNvSpPr>
                <p:nvPr/>
              </p:nvSpPr>
              <p:spPr bwMode="auto">
                <a:xfrm>
                  <a:off x="4510" y="2272"/>
                  <a:ext cx="183" cy="418"/>
                </a:xfrm>
                <a:prstGeom prst="line">
                  <a:avLst/>
                </a:prstGeom>
                <a:noFill/>
                <a:ln w="38100">
                  <a:solidFill>
                    <a:srgbClr val="008000"/>
                  </a:solidFill>
                  <a:round/>
                  <a:headEnd/>
                  <a:tailEnd type="stealth" w="med" len="lg"/>
                </a:ln>
                <a:extLst>
                  <a:ext uri="{909E8E84-426E-40DD-AFC4-6F175D3DCCD1}">
                    <a14:hiddenFill xmlns:a14="http://schemas.microsoft.com/office/drawing/2010/main">
                      <a:noFill/>
                    </a14:hiddenFill>
                  </a:ext>
                </a:extLst>
              </p:spPr>
              <p:txBody>
                <a:bodyPr/>
                <a:lstStyle/>
                <a:p>
                  <a:endParaRPr lang="en-AU"/>
                </a:p>
              </p:txBody>
            </p:sp>
          </p:grpSp>
          <p:sp>
            <p:nvSpPr>
              <p:cNvPr id="11284" name="Line 31"/>
              <p:cNvSpPr>
                <a:spLocks noChangeShapeType="1"/>
              </p:cNvSpPr>
              <p:nvPr/>
            </p:nvSpPr>
            <p:spPr bwMode="auto">
              <a:xfrm flipH="1" flipV="1">
                <a:off x="3592" y="1760"/>
                <a:ext cx="258" cy="374"/>
              </a:xfrm>
              <a:prstGeom prst="line">
                <a:avLst/>
              </a:prstGeom>
              <a:noFill/>
              <a:ln w="38100">
                <a:solidFill>
                  <a:srgbClr val="008000"/>
                </a:solidFill>
                <a:round/>
                <a:headEnd/>
                <a:tailEnd type="stealth" w="med" len="lg"/>
              </a:ln>
              <a:extLst>
                <a:ext uri="{909E8E84-426E-40DD-AFC4-6F175D3DCCD1}">
                  <a14:hiddenFill xmlns:a14="http://schemas.microsoft.com/office/drawing/2010/main">
                    <a:noFill/>
                  </a14:hiddenFill>
                </a:ext>
              </a:extLst>
            </p:spPr>
            <p:txBody>
              <a:bodyPr/>
              <a:lstStyle/>
              <a:p>
                <a:endParaRPr lang="en-AU"/>
              </a:p>
            </p:txBody>
          </p:sp>
        </p:grpSp>
      </p:grpSp>
      <p:sp>
        <p:nvSpPr>
          <p:cNvPr id="11282" name="Text Box 37"/>
          <p:cNvSpPr txBox="1">
            <a:spLocks noChangeArrowheads="1"/>
          </p:cNvSpPr>
          <p:nvPr/>
        </p:nvSpPr>
        <p:spPr bwMode="auto">
          <a:xfrm>
            <a:off x="6442243" y="3543300"/>
            <a:ext cx="91082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buFontTx/>
              <a:buNone/>
            </a:pPr>
            <a:r>
              <a:rPr lang="en-AU" altLang="en-US" dirty="0">
                <a:solidFill>
                  <a:srgbClr val="FF0000"/>
                </a:solidFill>
              </a:rPr>
              <a:t>Mixed</a:t>
            </a:r>
            <a:br>
              <a:rPr lang="en-AU" altLang="en-US" dirty="0">
                <a:solidFill>
                  <a:srgbClr val="FF0000"/>
                </a:solidFill>
              </a:rPr>
            </a:br>
            <a:r>
              <a:rPr lang="en-AU" altLang="en-US" dirty="0">
                <a:solidFill>
                  <a:srgbClr val="FF0000"/>
                </a:solidFill>
              </a:rPr>
              <a:t>-mode</a:t>
            </a:r>
          </a:p>
        </p:txBody>
      </p:sp>
      <p:sp>
        <p:nvSpPr>
          <p:cNvPr id="36"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cxnSp>
        <p:nvCxnSpPr>
          <p:cNvPr id="3" name="Straight Connector 2"/>
          <p:cNvCxnSpPr/>
          <p:nvPr/>
        </p:nvCxnSpPr>
        <p:spPr bwMode="auto">
          <a:xfrm>
            <a:off x="5359400" y="2387600"/>
            <a:ext cx="12700" cy="2209800"/>
          </a:xfrm>
          <a:prstGeom prst="line">
            <a:avLst/>
          </a:prstGeom>
          <a:solidFill>
            <a:schemeClr val="hlink"/>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4919729" y="3724250"/>
            <a:ext cx="2529614" cy="2040181"/>
            <a:chOff x="4919729" y="3724250"/>
            <a:chExt cx="2529614" cy="2040181"/>
          </a:xfrm>
        </p:grpSpPr>
        <p:sp>
          <p:nvSpPr>
            <p:cNvPr id="4" name="Left Brace 3"/>
            <p:cNvSpPr/>
            <p:nvPr/>
          </p:nvSpPr>
          <p:spPr bwMode="auto">
            <a:xfrm rot="18283484">
              <a:off x="5807315" y="2836664"/>
              <a:ext cx="754441" cy="2529614"/>
            </a:xfrm>
            <a:prstGeom prst="leftBrace">
              <a:avLst/>
            </a:prstGeom>
            <a:noFill/>
            <a:ln w="2857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5054600" y="5118100"/>
              <a:ext cx="2159000" cy="646331"/>
            </a:xfrm>
            <a:prstGeom prst="rect">
              <a:avLst/>
            </a:prstGeom>
            <a:noFill/>
          </p:spPr>
          <p:txBody>
            <a:bodyPr wrap="square" rtlCol="0">
              <a:spAutoFit/>
            </a:bodyPr>
            <a:lstStyle/>
            <a:p>
              <a:r>
                <a:rPr lang="en-AU" dirty="0" smtClean="0">
                  <a:solidFill>
                    <a:srgbClr val="FF0000"/>
                  </a:solidFill>
                </a:rPr>
                <a:t>NDI cannot detect strength loss</a:t>
              </a:r>
              <a:endParaRPr lang="en-AU" dirty="0">
                <a:solidFill>
                  <a:srgbClr val="FF0000"/>
                </a:solidFill>
              </a:endParaRPr>
            </a:p>
          </p:txBody>
        </p:sp>
        <p:cxnSp>
          <p:nvCxnSpPr>
            <p:cNvPr id="9" name="Straight Arrow Connector 8"/>
            <p:cNvCxnSpPr>
              <a:stCxn id="6" idx="0"/>
              <a:endCxn id="4" idx="1"/>
            </p:cNvCxnSpPr>
            <p:nvPr/>
          </p:nvCxnSpPr>
          <p:spPr bwMode="auto">
            <a:xfrm flipH="1" flipV="1">
              <a:off x="5969658" y="4411508"/>
              <a:ext cx="164442" cy="706592"/>
            </a:xfrm>
            <a:prstGeom prst="straightConnector1">
              <a:avLst/>
            </a:prstGeom>
            <a:solidFill>
              <a:schemeClr val="hlink"/>
            </a:solidFill>
            <a:ln w="31750" cap="flat" cmpd="sng" algn="ctr">
              <a:solidFill>
                <a:srgbClr val="FF0000"/>
              </a:solidFill>
              <a:prstDash val="solid"/>
              <a:round/>
              <a:headEnd type="none" w="med" len="med"/>
              <a:tailEnd type="stealth"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7601702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594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9491">
                                            <p:txEl>
                                              <p:pRg st="1" end="1"/>
                                            </p:txEl>
                                          </p:spTgt>
                                        </p:tgtEl>
                                        <p:attrNameLst>
                                          <p:attrName>style.visibility</p:attrName>
                                        </p:attrNameLst>
                                      </p:cBhvr>
                                      <p:to>
                                        <p:strVal val="visible"/>
                                      </p:to>
                                    </p:set>
                                  </p:childTnLst>
                                </p:cTn>
                              </p:par>
                              <p:par>
                                <p:cTn id="11" presetID="2" presetClass="entr" presetSubtype="4"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5949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59491">
                                            <p:txEl>
                                              <p:pRg st="3" end="3"/>
                                            </p:txEl>
                                          </p:spTgt>
                                        </p:tgtEl>
                                        <p:attrNameLst>
                                          <p:attrName>style.visibility</p:attrName>
                                        </p:attrNameLst>
                                      </p:cBhvr>
                                      <p:to>
                                        <p:strVal val="visible"/>
                                      </p:to>
                                    </p:set>
                                  </p:childTnLst>
                                </p:cTn>
                              </p:par>
                              <p:par>
                                <p:cTn id="23" presetID="2" presetClass="entr" presetSubtype="4" fill="hold" grpId="0" nodeType="withEffect">
                                  <p:stCondLst>
                                    <p:cond delay="0"/>
                                  </p:stCondLst>
                                  <p:childTnLst>
                                    <p:set>
                                      <p:cBhvr>
                                        <p:cTn id="24" dur="1" fill="hold">
                                          <p:stCondLst>
                                            <p:cond delay="0"/>
                                          </p:stCondLst>
                                        </p:cTn>
                                        <p:tgtEl>
                                          <p:spTgt spid="11282"/>
                                        </p:tgtEl>
                                        <p:attrNameLst>
                                          <p:attrName>style.visibility</p:attrName>
                                        </p:attrNameLst>
                                      </p:cBhvr>
                                      <p:to>
                                        <p:strVal val="visible"/>
                                      </p:to>
                                    </p:set>
                                    <p:anim calcmode="lin" valueType="num">
                                      <p:cBhvr additive="base">
                                        <p:cTn id="25" dur="500" fill="hold"/>
                                        <p:tgtEl>
                                          <p:spTgt spid="11282"/>
                                        </p:tgtEl>
                                        <p:attrNameLst>
                                          <p:attrName>ppt_x</p:attrName>
                                        </p:attrNameLst>
                                      </p:cBhvr>
                                      <p:tavLst>
                                        <p:tav tm="0">
                                          <p:val>
                                            <p:strVal val="#ppt_x"/>
                                          </p:val>
                                        </p:tav>
                                        <p:tav tm="100000">
                                          <p:val>
                                            <p:strVal val="#ppt_x"/>
                                          </p:val>
                                        </p:tav>
                                      </p:tavLst>
                                    </p:anim>
                                    <p:anim calcmode="lin" valueType="num">
                                      <p:cBhvr additive="base">
                                        <p:cTn id="26" dur="500" fill="hold"/>
                                        <p:tgtEl>
                                          <p:spTgt spid="1128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59491">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59491">
                                            <p:txEl>
                                              <p:pRg st="5" end="5"/>
                                            </p:txEl>
                                          </p:spTgt>
                                        </p:tgtEl>
                                        <p:attrNameLst>
                                          <p:attrName>style.visibility</p:attrName>
                                        </p:attrNameLst>
                                      </p:cBhvr>
                                      <p:to>
                                        <p:strVal val="visible"/>
                                      </p:to>
                                    </p:set>
                                  </p:childTnLst>
                                </p:cTn>
                              </p:par>
                              <p:par>
                                <p:cTn id="33" presetID="42" presetClass="path" presetSubtype="0" accel="50000" decel="50000" fill="hold" nodeType="withEffect">
                                  <p:stCondLst>
                                    <p:cond delay="0"/>
                                  </p:stCondLst>
                                  <p:childTnLst>
                                    <p:animMotion origin="layout" path="M 4.44444E-6 7.40741E-7 L 0.24166 -0.0037 " pathEditMode="relative" rAng="0" ptsTypes="AA">
                                      <p:cBhvr>
                                        <p:cTn id="34" dur="5000" fill="hold"/>
                                        <p:tgtEl>
                                          <p:spTgt spid="3"/>
                                        </p:tgtEl>
                                        <p:attrNameLst>
                                          <p:attrName>ppt_x</p:attrName>
                                          <p:attrName>ppt_y</p:attrName>
                                        </p:attrNameLst>
                                      </p:cBhvr>
                                      <p:rCtr x="12083" y="-185"/>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59491">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59491">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59491">
                                            <p:txEl>
                                              <p:pRg st="8" end="8"/>
                                            </p:txEl>
                                          </p:spTgt>
                                        </p:tgtEl>
                                        <p:attrNameLst>
                                          <p:attrName>style.visibility</p:attrName>
                                        </p:attrNameLst>
                                      </p:cBhvr>
                                      <p:to>
                                        <p:strVal val="visible"/>
                                      </p:to>
                                    </p:set>
                                  </p:childTnLst>
                                </p:cTn>
                              </p:par>
                              <p:par>
                                <p:cTn id="47" presetID="2" presetClass="entr" presetSubtype="4" fill="hold" nodeType="with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ppt_x"/>
                                          </p:val>
                                        </p:tav>
                                        <p:tav tm="100000">
                                          <p:val>
                                            <p:strVal val="#ppt_x"/>
                                          </p:val>
                                        </p:tav>
                                      </p:tavLst>
                                    </p:anim>
                                    <p:anim calcmode="lin" valueType="num">
                                      <p:cBhvr additive="base">
                                        <p:cTn id="5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59491">
                                            <p:txEl>
                                              <p:pRg st="9" end="9"/>
                                            </p:txEl>
                                          </p:spTgt>
                                        </p:tgtEl>
                                        <p:attrNameLst>
                                          <p:attrName>style.visibility</p:attrName>
                                        </p:attrNameLst>
                                      </p:cBhvr>
                                      <p:to>
                                        <p:strVal val="visible"/>
                                      </p:to>
                                    </p:set>
                                  </p:childTnLst>
                                </p:cTn>
                              </p:par>
                              <p:par>
                                <p:cTn id="55" presetID="2" presetClass="entr" presetSubtype="4" fill="hold" nodeType="with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additive="base">
                                        <p:cTn id="57" dur="500" fill="hold"/>
                                        <p:tgtEl>
                                          <p:spTgt spid="10"/>
                                        </p:tgtEl>
                                        <p:attrNameLst>
                                          <p:attrName>ppt_x</p:attrName>
                                        </p:attrNameLst>
                                      </p:cBhvr>
                                      <p:tavLst>
                                        <p:tav tm="0">
                                          <p:val>
                                            <p:strVal val="#ppt_x"/>
                                          </p:val>
                                        </p:tav>
                                        <p:tav tm="100000">
                                          <p:val>
                                            <p:strVal val="#ppt_x"/>
                                          </p:val>
                                        </p:tav>
                                      </p:tavLst>
                                    </p:anim>
                                    <p:anim calcmode="lin" valueType="num">
                                      <p:cBhvr additive="base">
                                        <p:cTn id="58" dur="500" fill="hold"/>
                                        <p:tgtEl>
                                          <p:spTgt spid="10"/>
                                        </p:tgtEl>
                                        <p:attrNameLst>
                                          <p:attrName>ppt_y</p:attrName>
                                        </p:attrNameLst>
                                      </p:cBhvr>
                                      <p:tavLst>
                                        <p:tav tm="0">
                                          <p:val>
                                            <p:strVal val="1+#ppt_h/2"/>
                                          </p:val>
                                        </p:tav>
                                        <p:tav tm="100000">
                                          <p:val>
                                            <p:strVal val="#ppt_y"/>
                                          </p:val>
                                        </p:tav>
                                      </p:tavLst>
                                    </p:anim>
                                  </p:childTnLst>
                                </p:cTn>
                              </p:par>
                              <p:par>
                                <p:cTn id="59" presetID="1" presetClass="entr" presetSubtype="0"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9491" grpId="0" uiExpand="1" build="p" bldLvl="2"/>
      <p:bldP spid="11282" grpId="0"/>
      <p:bldP spid="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idx="4294967295"/>
          </p:nvPr>
        </p:nvSpPr>
        <p:spPr/>
        <p:txBody>
          <a:bodyPr/>
          <a:lstStyle/>
          <a:p>
            <a:r>
              <a:rPr lang="en-US" altLang="en-US" smtClean="0"/>
              <a:t>Explaining mixed-mode failures</a:t>
            </a:r>
          </a:p>
        </p:txBody>
      </p:sp>
      <p:sp>
        <p:nvSpPr>
          <p:cNvPr id="159747" name="Rectangle 3"/>
          <p:cNvSpPr>
            <a:spLocks noGrp="1" noChangeArrowheads="1"/>
          </p:cNvSpPr>
          <p:nvPr>
            <p:ph type="body" sz="half" idx="4294967295"/>
          </p:nvPr>
        </p:nvSpPr>
        <p:spPr>
          <a:xfrm>
            <a:off x="495300" y="1508125"/>
            <a:ext cx="3732213" cy="4391025"/>
          </a:xfrm>
        </p:spPr>
        <p:txBody>
          <a:bodyPr/>
          <a:lstStyle/>
          <a:p>
            <a:r>
              <a:rPr lang="en-US" altLang="en-US" sz="2000" smtClean="0"/>
              <a:t>Cohesion failure occurs through carrier cloth</a:t>
            </a:r>
          </a:p>
          <a:p>
            <a:r>
              <a:rPr lang="en-US" altLang="en-US" sz="2000" smtClean="0"/>
              <a:t>As interface degrades:</a:t>
            </a:r>
          </a:p>
          <a:p>
            <a:pPr lvl="1"/>
            <a:r>
              <a:rPr lang="en-US" altLang="en-US" sz="1800" u="sng" smtClean="0"/>
              <a:t>Failure locus moves towards interface</a:t>
            </a:r>
          </a:p>
          <a:p>
            <a:pPr lvl="1"/>
            <a:r>
              <a:rPr lang="en-US" altLang="en-US" sz="1800" smtClean="0"/>
              <a:t>Strength reduces</a:t>
            </a:r>
          </a:p>
          <a:p>
            <a:r>
              <a:rPr lang="en-US" altLang="en-US" sz="2000" smtClean="0"/>
              <a:t>Eventually adhesion failure occurs at interface</a:t>
            </a:r>
          </a:p>
          <a:p>
            <a:pPr lvl="1"/>
            <a:r>
              <a:rPr lang="en-US" altLang="en-US" sz="1800" smtClean="0"/>
              <a:t>Very weak</a:t>
            </a:r>
          </a:p>
          <a:p>
            <a:r>
              <a:rPr lang="en-US" altLang="en-US" sz="2000" smtClean="0"/>
              <a:t>Safety investigators note:</a:t>
            </a:r>
          </a:p>
          <a:p>
            <a:pPr lvl="1"/>
            <a:r>
              <a:rPr lang="en-US" altLang="en-US" sz="1800" smtClean="0"/>
              <a:t>A thin residue of adhesive on surfaces does </a:t>
            </a:r>
            <a:r>
              <a:rPr lang="en-US" altLang="en-US" sz="1800" b="1" u="sng" smtClean="0"/>
              <a:t>NOT</a:t>
            </a:r>
            <a:r>
              <a:rPr lang="en-US" altLang="en-US" sz="1800" b="1" smtClean="0"/>
              <a:t> </a:t>
            </a:r>
            <a:r>
              <a:rPr lang="en-US" altLang="en-US" sz="1800" smtClean="0"/>
              <a:t>mean a strong bond</a:t>
            </a:r>
          </a:p>
        </p:txBody>
      </p:sp>
      <p:graphicFrame>
        <p:nvGraphicFramePr>
          <p:cNvPr id="1026" name="Object 4"/>
          <p:cNvGraphicFramePr>
            <a:graphicFrameLocks noChangeAspect="1"/>
          </p:cNvGraphicFramePr>
          <p:nvPr>
            <p:extLst>
              <p:ext uri="{D42A27DB-BD31-4B8C-83A1-F6EECF244321}">
                <p14:modId xmlns:p14="http://schemas.microsoft.com/office/powerpoint/2010/main" val="2516754703"/>
              </p:ext>
            </p:extLst>
          </p:nvPr>
        </p:nvGraphicFramePr>
        <p:xfrm>
          <a:off x="4248150" y="3003550"/>
          <a:ext cx="4629150" cy="2079625"/>
        </p:xfrm>
        <a:graphic>
          <a:graphicData uri="http://schemas.openxmlformats.org/presentationml/2006/ole">
            <mc:AlternateContent xmlns:mc="http://schemas.openxmlformats.org/markup-compatibility/2006">
              <mc:Choice xmlns:v="urn:schemas-microsoft-com:vml" Requires="v">
                <p:oleObj spid="_x0000_s1112" name="Picture" r:id="rId4" imgW="6832600" imgH="3200400" progId="Word.Picture.8">
                  <p:embed/>
                </p:oleObj>
              </mc:Choice>
              <mc:Fallback>
                <p:oleObj name="Picture" r:id="rId4" imgW="6832600" imgH="3200400"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48150" y="3003550"/>
                        <a:ext cx="4629150" cy="2079625"/>
                      </a:xfrm>
                      <a:prstGeom prst="rect">
                        <a:avLst/>
                      </a:prstGeom>
                      <a:noFill/>
                      <a:ln>
                        <a:noFill/>
                      </a:ln>
                      <a:extLst/>
                    </p:spPr>
                  </p:pic>
                </p:oleObj>
              </mc:Fallback>
            </mc:AlternateContent>
          </a:graphicData>
        </a:graphic>
      </p:graphicFrame>
      <p:graphicFrame>
        <p:nvGraphicFramePr>
          <p:cNvPr id="1027" name="Object 5"/>
          <p:cNvGraphicFramePr>
            <a:graphicFrameLocks noGrp="1" noChangeAspect="1"/>
          </p:cNvGraphicFramePr>
          <p:nvPr>
            <p:ph sz="half" idx="4294967295"/>
          </p:nvPr>
        </p:nvGraphicFramePr>
        <p:xfrm>
          <a:off x="4614863" y="1552575"/>
          <a:ext cx="3382962" cy="1182688"/>
        </p:xfrm>
        <a:graphic>
          <a:graphicData uri="http://schemas.openxmlformats.org/presentationml/2006/ole">
            <mc:AlternateContent xmlns:mc="http://schemas.openxmlformats.org/markup-compatibility/2006">
              <mc:Choice xmlns:v="urn:schemas-microsoft-com:vml" Requires="v">
                <p:oleObj spid="_x0000_s1113" name="Picture" r:id="rId6" imgW="6235700" imgH="2184400" progId="Word.Picture.8">
                  <p:embed/>
                </p:oleObj>
              </mc:Choice>
              <mc:Fallback>
                <p:oleObj name="Picture" r:id="rId6" imgW="6235700" imgH="2184400" progId="Word.Picture.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14863" y="1552575"/>
                        <a:ext cx="3382962" cy="1182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29974448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97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974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9747">
                                            <p:txEl>
                                              <p:pRg st="3" end="3"/>
                                            </p:txEl>
                                          </p:spTgt>
                                        </p:tgtEl>
                                        <p:attrNameLst>
                                          <p:attrName>style.visibility</p:attrName>
                                        </p:attrNameLst>
                                      </p:cBhvr>
                                      <p:to>
                                        <p:strVal val="visible"/>
                                      </p:to>
                                    </p:set>
                                  </p:childTnLst>
                                </p:cTn>
                              </p:par>
                              <p:par>
                                <p:cTn id="15" presetID="2" presetClass="entr" presetSubtype="4" fill="hold" nodeType="withEffect">
                                  <p:stCondLst>
                                    <p:cond delay="0"/>
                                  </p:stCondLst>
                                  <p:childTnLst>
                                    <p:set>
                                      <p:cBhvr>
                                        <p:cTn id="16" dur="1" fill="hold">
                                          <p:stCondLst>
                                            <p:cond delay="0"/>
                                          </p:stCondLst>
                                        </p:cTn>
                                        <p:tgtEl>
                                          <p:spTgt spid="1026"/>
                                        </p:tgtEl>
                                        <p:attrNameLst>
                                          <p:attrName>style.visibility</p:attrName>
                                        </p:attrNameLst>
                                      </p:cBhvr>
                                      <p:to>
                                        <p:strVal val="visible"/>
                                      </p:to>
                                    </p:set>
                                    <p:anim calcmode="lin" valueType="num">
                                      <p:cBhvr additive="base">
                                        <p:cTn id="17" dur="500" fill="hold"/>
                                        <p:tgtEl>
                                          <p:spTgt spid="1026"/>
                                        </p:tgtEl>
                                        <p:attrNameLst>
                                          <p:attrName>ppt_x</p:attrName>
                                        </p:attrNameLst>
                                      </p:cBhvr>
                                      <p:tavLst>
                                        <p:tav tm="0">
                                          <p:val>
                                            <p:strVal val="#ppt_x"/>
                                          </p:val>
                                        </p:tav>
                                        <p:tav tm="100000">
                                          <p:val>
                                            <p:strVal val="#ppt_x"/>
                                          </p:val>
                                        </p:tav>
                                      </p:tavLst>
                                    </p:anim>
                                    <p:anim calcmode="lin" valueType="num">
                                      <p:cBhvr additive="base">
                                        <p:cTn id="1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9747">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9747">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9747">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9747">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uiExpand="1" build="p"/>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Rectangle 2"/>
          <p:cNvSpPr>
            <a:spLocks noGrp="1" noChangeArrowheads="1"/>
          </p:cNvSpPr>
          <p:nvPr>
            <p:ph type="title"/>
          </p:nvPr>
        </p:nvSpPr>
        <p:spPr/>
        <p:txBody>
          <a:bodyPr/>
          <a:lstStyle/>
          <a:p>
            <a:pPr eaLnBrk="1" hangingPunct="1">
              <a:defRPr/>
            </a:pPr>
            <a:r>
              <a:rPr lang="en-AU" dirty="0"/>
              <a:t>Let’s be clear</a:t>
            </a:r>
          </a:p>
        </p:txBody>
      </p:sp>
      <p:sp>
        <p:nvSpPr>
          <p:cNvPr id="621571" name="Rectangle 3"/>
          <p:cNvSpPr>
            <a:spLocks noGrp="1" noChangeArrowheads="1"/>
          </p:cNvSpPr>
          <p:nvPr>
            <p:ph type="body" sz="half" idx="1"/>
          </p:nvPr>
        </p:nvSpPr>
        <p:spPr>
          <a:xfrm>
            <a:off x="381000" y="1600200"/>
            <a:ext cx="4114800" cy="4525963"/>
          </a:xfrm>
        </p:spPr>
        <p:txBody>
          <a:bodyPr/>
          <a:lstStyle/>
          <a:p>
            <a:pPr eaLnBrk="1" hangingPunct="1">
              <a:defRPr/>
            </a:pPr>
            <a:r>
              <a:rPr lang="en-AU" sz="2000" dirty="0"/>
              <a:t>Regulations, DTA assume cohesion failure</a:t>
            </a:r>
          </a:p>
          <a:p>
            <a:pPr>
              <a:defRPr/>
            </a:pPr>
            <a:r>
              <a:rPr lang="en-AU" sz="2000" dirty="0"/>
              <a:t>Current NDI only finds disbonds after complete separation</a:t>
            </a:r>
          </a:p>
          <a:p>
            <a:pPr lvl="1" eaLnBrk="1" hangingPunct="1">
              <a:defRPr/>
            </a:pPr>
            <a:r>
              <a:rPr lang="en-AU" sz="1800" i="1" dirty="0" smtClean="0"/>
              <a:t>If </a:t>
            </a:r>
            <a:r>
              <a:rPr lang="en-AU" sz="1800" i="1" dirty="0"/>
              <a:t>structure has not already failed from low bond </a:t>
            </a:r>
            <a:r>
              <a:rPr lang="en-AU" sz="1800" i="1" dirty="0" smtClean="0"/>
              <a:t>strength</a:t>
            </a:r>
          </a:p>
          <a:p>
            <a:pPr lvl="1" eaLnBrk="1" hangingPunct="1">
              <a:defRPr/>
            </a:pPr>
            <a:r>
              <a:rPr lang="en-AU" sz="1800" i="1" dirty="0" smtClean="0"/>
              <a:t>This may occur in the absence of any detectable disbond</a:t>
            </a:r>
            <a:endParaRPr lang="en-AU" sz="1800" i="1" dirty="0"/>
          </a:p>
          <a:p>
            <a:pPr eaLnBrk="1" hangingPunct="1">
              <a:defRPr/>
            </a:pPr>
            <a:r>
              <a:rPr lang="en-AU" sz="2000" dirty="0"/>
              <a:t>DTA and NDI ineffective for </a:t>
            </a:r>
            <a:r>
              <a:rPr lang="en-AU" sz="2000" dirty="0" smtClean="0"/>
              <a:t>adhesion, mixed-mode failures</a:t>
            </a:r>
          </a:p>
          <a:p>
            <a:pPr lvl="1">
              <a:defRPr/>
            </a:pPr>
            <a:r>
              <a:rPr lang="en-AU" sz="1600" dirty="0" smtClean="0"/>
              <a:t>Also true for bond porosity</a:t>
            </a:r>
          </a:p>
          <a:p>
            <a:pPr>
              <a:defRPr/>
            </a:pPr>
            <a:r>
              <a:rPr lang="en-AU" sz="2000" dirty="0"/>
              <a:t>There is a real risk to continuing airworthiness by applying DTA to these </a:t>
            </a:r>
            <a:r>
              <a:rPr lang="en-AU" sz="2000" dirty="0" smtClean="0"/>
              <a:t>defects</a:t>
            </a:r>
            <a:endParaRPr lang="en-AU" sz="2000" dirty="0"/>
          </a:p>
        </p:txBody>
      </p:sp>
      <p:grpSp>
        <p:nvGrpSpPr>
          <p:cNvPr id="621572" name="Group 4"/>
          <p:cNvGrpSpPr>
            <a:grpSpLocks/>
          </p:cNvGrpSpPr>
          <p:nvPr/>
        </p:nvGrpSpPr>
        <p:grpSpPr bwMode="auto">
          <a:xfrm>
            <a:off x="4906963" y="1839913"/>
            <a:ext cx="2835275" cy="801687"/>
            <a:chOff x="3003" y="1015"/>
            <a:chExt cx="1786" cy="505"/>
          </a:xfrm>
        </p:grpSpPr>
        <p:sp>
          <p:nvSpPr>
            <p:cNvPr id="161850" name="Line 5"/>
            <p:cNvSpPr>
              <a:spLocks noChangeShapeType="1"/>
            </p:cNvSpPr>
            <p:nvPr/>
          </p:nvSpPr>
          <p:spPr bwMode="auto">
            <a:xfrm>
              <a:off x="3003" y="1376"/>
              <a:ext cx="1728" cy="144"/>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61851" name="Text Box 6"/>
            <p:cNvSpPr txBox="1">
              <a:spLocks noChangeArrowheads="1"/>
            </p:cNvSpPr>
            <p:nvPr/>
          </p:nvSpPr>
          <p:spPr bwMode="auto">
            <a:xfrm>
              <a:off x="4121" y="1015"/>
              <a:ext cx="668" cy="404"/>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rgbClr val="FF3300"/>
                </a:buClr>
                <a:buSzPct val="115000"/>
                <a:buFont typeface="Wingdings" pitchFamily="2" charset="2"/>
                <a:buChar char="§"/>
                <a:defRPr sz="2400">
                  <a:solidFill>
                    <a:srgbClr val="000000"/>
                  </a:solidFill>
                  <a:latin typeface="Arial" pitchFamily="34" charset="0"/>
                </a:defRPr>
              </a:lvl1pPr>
              <a:lvl2pPr marL="742950" indent="-285750" eaLnBrk="0" hangingPunct="0">
                <a:spcBef>
                  <a:spcPct val="20000"/>
                </a:spcBef>
                <a:buClr>
                  <a:srgbClr val="FF0066"/>
                </a:buClr>
                <a:buFont typeface="Wingdings" pitchFamily="2" charset="2"/>
                <a:buChar char="§"/>
                <a:defRPr sz="2000">
                  <a:solidFill>
                    <a:srgbClr val="000000"/>
                  </a:solidFill>
                  <a:latin typeface="Arial" pitchFamily="34" charset="0"/>
                </a:defRPr>
              </a:lvl2pPr>
              <a:lvl3pPr marL="1143000" indent="-228600" eaLnBrk="0" hangingPunct="0">
                <a:spcBef>
                  <a:spcPct val="20000"/>
                </a:spcBef>
                <a:buClr>
                  <a:srgbClr val="FFCC00"/>
                </a:buClr>
                <a:buSzPct val="115000"/>
                <a:buFont typeface="Wingdings" pitchFamily="2" charset="2"/>
                <a:buChar char="§"/>
                <a:defRPr>
                  <a:solidFill>
                    <a:srgbClr val="000000"/>
                  </a:solidFill>
                  <a:latin typeface="Arial" pitchFamily="34" charset="0"/>
                </a:defRPr>
              </a:lvl3pPr>
              <a:lvl4pPr marL="1600200" indent="-228600" eaLnBrk="0" hangingPunct="0">
                <a:spcBef>
                  <a:spcPct val="20000"/>
                </a:spcBef>
                <a:buFont typeface="Wingdings" pitchFamily="2" charset="2"/>
                <a:buChar char="§"/>
                <a:defRPr>
                  <a:solidFill>
                    <a:srgbClr val="000000"/>
                  </a:solidFill>
                  <a:latin typeface="Arial" pitchFamily="34" charset="0"/>
                </a:defRPr>
              </a:lvl4pPr>
              <a:lvl5pPr marL="2057400" indent="-228600" eaLnBrk="0" hangingPunct="0">
                <a:spcBef>
                  <a:spcPct val="20000"/>
                </a:spcBef>
                <a:buClr>
                  <a:schemeClr val="tx2"/>
                </a:buClr>
                <a:buSzPct val="115000"/>
                <a:buFont typeface="Wingdings" pitchFamily="2" charset="2"/>
                <a:buChar char="§"/>
                <a:defRPr>
                  <a:solidFill>
                    <a:srgbClr val="000000"/>
                  </a:solidFill>
                  <a:latin typeface="Arial" pitchFamily="34" charset="0"/>
                </a:defRPr>
              </a:lvl5pPr>
              <a:lvl6pPr marL="25146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6pPr>
              <a:lvl7pPr marL="29718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7pPr>
              <a:lvl8pPr marL="34290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8pPr>
              <a:lvl9pPr marL="38862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9pPr>
            </a:lstStyle>
            <a:p>
              <a:pPr eaLnBrk="1" hangingPunct="1">
                <a:spcBef>
                  <a:spcPct val="0"/>
                </a:spcBef>
                <a:buClrTx/>
                <a:buSzTx/>
                <a:buFontTx/>
                <a:buNone/>
              </a:pPr>
              <a:r>
                <a:rPr lang="en-US" altLang="en-US" sz="1800"/>
                <a:t>Effective</a:t>
              </a:r>
              <a:br>
                <a:rPr lang="en-US" altLang="en-US" sz="1800"/>
              </a:br>
              <a:r>
                <a:rPr lang="en-US" altLang="en-US" sz="1800"/>
                <a:t>bond</a:t>
              </a:r>
            </a:p>
          </p:txBody>
        </p:sp>
      </p:grpSp>
      <p:grpSp>
        <p:nvGrpSpPr>
          <p:cNvPr id="621583" name="Group 15"/>
          <p:cNvGrpSpPr>
            <a:grpSpLocks/>
          </p:cNvGrpSpPr>
          <p:nvPr/>
        </p:nvGrpSpPr>
        <p:grpSpPr bwMode="auto">
          <a:xfrm>
            <a:off x="4748213" y="1736725"/>
            <a:ext cx="1146175" cy="2881313"/>
            <a:chOff x="3271" y="1094"/>
            <a:chExt cx="722" cy="1815"/>
          </a:xfrm>
        </p:grpSpPr>
        <p:sp>
          <p:nvSpPr>
            <p:cNvPr id="161847" name="Line 16"/>
            <p:cNvSpPr>
              <a:spLocks noChangeShapeType="1"/>
            </p:cNvSpPr>
            <p:nvPr/>
          </p:nvSpPr>
          <p:spPr bwMode="auto">
            <a:xfrm>
              <a:off x="3403" y="1453"/>
              <a:ext cx="0" cy="1456"/>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61848" name="Text Box 17"/>
            <p:cNvSpPr txBox="1">
              <a:spLocks noChangeArrowheads="1"/>
            </p:cNvSpPr>
            <p:nvPr/>
          </p:nvSpPr>
          <p:spPr bwMode="auto">
            <a:xfrm>
              <a:off x="3271" y="1094"/>
              <a:ext cx="722" cy="231"/>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spcBef>
                  <a:spcPct val="20000"/>
                </a:spcBef>
                <a:buClr>
                  <a:srgbClr val="FF3300"/>
                </a:buClr>
                <a:buSzPct val="115000"/>
                <a:buFont typeface="Wingdings" pitchFamily="2" charset="2"/>
                <a:buChar char="§"/>
                <a:defRPr sz="2400">
                  <a:solidFill>
                    <a:srgbClr val="000000"/>
                  </a:solidFill>
                  <a:latin typeface="Arial" pitchFamily="34" charset="0"/>
                </a:defRPr>
              </a:lvl1pPr>
              <a:lvl2pPr marL="742950" indent="-285750" eaLnBrk="0" hangingPunct="0">
                <a:spcBef>
                  <a:spcPct val="20000"/>
                </a:spcBef>
                <a:buClr>
                  <a:srgbClr val="FF0066"/>
                </a:buClr>
                <a:buFont typeface="Wingdings" pitchFamily="2" charset="2"/>
                <a:buChar char="§"/>
                <a:defRPr sz="2000">
                  <a:solidFill>
                    <a:srgbClr val="000000"/>
                  </a:solidFill>
                  <a:latin typeface="Arial" pitchFamily="34" charset="0"/>
                </a:defRPr>
              </a:lvl2pPr>
              <a:lvl3pPr marL="1143000" indent="-228600" eaLnBrk="0" hangingPunct="0">
                <a:spcBef>
                  <a:spcPct val="20000"/>
                </a:spcBef>
                <a:buClr>
                  <a:srgbClr val="FFCC00"/>
                </a:buClr>
                <a:buSzPct val="115000"/>
                <a:buFont typeface="Wingdings" pitchFamily="2" charset="2"/>
                <a:buChar char="§"/>
                <a:defRPr>
                  <a:solidFill>
                    <a:srgbClr val="000000"/>
                  </a:solidFill>
                  <a:latin typeface="Arial" pitchFamily="34" charset="0"/>
                </a:defRPr>
              </a:lvl3pPr>
              <a:lvl4pPr marL="1600200" indent="-228600" eaLnBrk="0" hangingPunct="0">
                <a:spcBef>
                  <a:spcPct val="20000"/>
                </a:spcBef>
                <a:buFont typeface="Wingdings" pitchFamily="2" charset="2"/>
                <a:buChar char="§"/>
                <a:defRPr>
                  <a:solidFill>
                    <a:srgbClr val="000000"/>
                  </a:solidFill>
                  <a:latin typeface="Arial" pitchFamily="34" charset="0"/>
                </a:defRPr>
              </a:lvl4pPr>
              <a:lvl5pPr marL="2057400" indent="-228600" eaLnBrk="0" hangingPunct="0">
                <a:spcBef>
                  <a:spcPct val="20000"/>
                </a:spcBef>
                <a:buClr>
                  <a:schemeClr val="tx2"/>
                </a:buClr>
                <a:buSzPct val="115000"/>
                <a:buFont typeface="Wingdings" pitchFamily="2" charset="2"/>
                <a:buChar char="§"/>
                <a:defRPr>
                  <a:solidFill>
                    <a:srgbClr val="000000"/>
                  </a:solidFill>
                  <a:latin typeface="Arial" pitchFamily="34" charset="0"/>
                </a:defRPr>
              </a:lvl5pPr>
              <a:lvl6pPr marL="25146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6pPr>
              <a:lvl7pPr marL="29718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7pPr>
              <a:lvl8pPr marL="34290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8pPr>
              <a:lvl9pPr marL="38862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9pPr>
            </a:lstStyle>
            <a:p>
              <a:pPr eaLnBrk="1" hangingPunct="1">
                <a:spcBef>
                  <a:spcPct val="0"/>
                </a:spcBef>
                <a:buClrTx/>
                <a:buSzTx/>
                <a:buFontTx/>
                <a:buNone/>
              </a:pPr>
              <a:r>
                <a:rPr lang="en-AU" altLang="en-US" sz="1800">
                  <a:solidFill>
                    <a:srgbClr val="FF0000"/>
                  </a:solidFill>
                </a:rPr>
                <a:t>Cohesion</a:t>
              </a:r>
            </a:p>
          </p:txBody>
        </p:sp>
        <p:sp>
          <p:nvSpPr>
            <p:cNvPr id="161849" name="AutoShape 18"/>
            <p:cNvSpPr>
              <a:spLocks noChangeArrowheads="1"/>
            </p:cNvSpPr>
            <p:nvPr/>
          </p:nvSpPr>
          <p:spPr bwMode="auto">
            <a:xfrm>
              <a:off x="3376" y="1288"/>
              <a:ext cx="56" cy="200"/>
            </a:xfrm>
            <a:prstGeom prst="downArrow">
              <a:avLst>
                <a:gd name="adj1" fmla="val 50000"/>
                <a:gd name="adj2" fmla="val 89286"/>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lvl1pPr eaLnBrk="0" hangingPunct="0">
                <a:spcBef>
                  <a:spcPct val="20000"/>
                </a:spcBef>
                <a:buClr>
                  <a:srgbClr val="FF3300"/>
                </a:buClr>
                <a:buSzPct val="115000"/>
                <a:buFont typeface="Wingdings" pitchFamily="2" charset="2"/>
                <a:buChar char="§"/>
                <a:defRPr sz="2400">
                  <a:solidFill>
                    <a:srgbClr val="000000"/>
                  </a:solidFill>
                  <a:latin typeface="Arial" pitchFamily="34" charset="0"/>
                </a:defRPr>
              </a:lvl1pPr>
              <a:lvl2pPr marL="742950" indent="-285750" eaLnBrk="0" hangingPunct="0">
                <a:spcBef>
                  <a:spcPct val="20000"/>
                </a:spcBef>
                <a:buClr>
                  <a:srgbClr val="FF0066"/>
                </a:buClr>
                <a:buFont typeface="Wingdings" pitchFamily="2" charset="2"/>
                <a:buChar char="§"/>
                <a:defRPr sz="2000">
                  <a:solidFill>
                    <a:srgbClr val="000000"/>
                  </a:solidFill>
                  <a:latin typeface="Arial" pitchFamily="34" charset="0"/>
                </a:defRPr>
              </a:lvl2pPr>
              <a:lvl3pPr marL="1143000" indent="-228600" eaLnBrk="0" hangingPunct="0">
                <a:spcBef>
                  <a:spcPct val="20000"/>
                </a:spcBef>
                <a:buClr>
                  <a:srgbClr val="FFCC00"/>
                </a:buClr>
                <a:buSzPct val="115000"/>
                <a:buFont typeface="Wingdings" pitchFamily="2" charset="2"/>
                <a:buChar char="§"/>
                <a:defRPr>
                  <a:solidFill>
                    <a:srgbClr val="000000"/>
                  </a:solidFill>
                  <a:latin typeface="Arial" pitchFamily="34" charset="0"/>
                </a:defRPr>
              </a:lvl3pPr>
              <a:lvl4pPr marL="1600200" indent="-228600" eaLnBrk="0" hangingPunct="0">
                <a:spcBef>
                  <a:spcPct val="20000"/>
                </a:spcBef>
                <a:buFont typeface="Wingdings" pitchFamily="2" charset="2"/>
                <a:buChar char="§"/>
                <a:defRPr>
                  <a:solidFill>
                    <a:srgbClr val="000000"/>
                  </a:solidFill>
                  <a:latin typeface="Arial" pitchFamily="34" charset="0"/>
                </a:defRPr>
              </a:lvl4pPr>
              <a:lvl5pPr marL="2057400" indent="-228600" eaLnBrk="0" hangingPunct="0">
                <a:spcBef>
                  <a:spcPct val="20000"/>
                </a:spcBef>
                <a:buClr>
                  <a:schemeClr val="tx2"/>
                </a:buClr>
                <a:buSzPct val="115000"/>
                <a:buFont typeface="Wingdings" pitchFamily="2" charset="2"/>
                <a:buChar char="§"/>
                <a:defRPr>
                  <a:solidFill>
                    <a:srgbClr val="000000"/>
                  </a:solidFill>
                  <a:latin typeface="Arial" pitchFamily="34" charset="0"/>
                </a:defRPr>
              </a:lvl5pPr>
              <a:lvl6pPr marL="25146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6pPr>
              <a:lvl7pPr marL="29718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7pPr>
              <a:lvl8pPr marL="34290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8pPr>
              <a:lvl9pPr marL="38862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9pPr>
            </a:lstStyle>
            <a:p>
              <a:pPr eaLnBrk="1" hangingPunct="1">
                <a:spcBef>
                  <a:spcPct val="0"/>
                </a:spcBef>
                <a:buClrTx/>
                <a:buSzTx/>
                <a:buFontTx/>
                <a:buNone/>
              </a:pPr>
              <a:endParaRPr lang="en-US" altLang="en-US" sz="1800"/>
            </a:p>
          </p:txBody>
        </p:sp>
      </p:grpSp>
      <p:sp>
        <p:nvSpPr>
          <p:cNvPr id="161799" name="Arc 19"/>
          <p:cNvSpPr>
            <a:spLocks/>
          </p:cNvSpPr>
          <p:nvPr/>
        </p:nvSpPr>
        <p:spPr bwMode="auto">
          <a:xfrm flipH="1" flipV="1">
            <a:off x="4919663" y="2436813"/>
            <a:ext cx="3302000" cy="2132012"/>
          </a:xfrm>
          <a:custGeom>
            <a:avLst/>
            <a:gdLst>
              <a:gd name="T0" fmla="*/ 2147483647 w 21600"/>
              <a:gd name="T1" fmla="*/ 0 h 21136"/>
              <a:gd name="T2" fmla="*/ 2147483647 w 21600"/>
              <a:gd name="T3" fmla="*/ 2147483647 h 21136"/>
              <a:gd name="T4" fmla="*/ 0 w 21600"/>
              <a:gd name="T5" fmla="*/ 2147483647 h 21136"/>
              <a:gd name="T6" fmla="*/ 0 60000 65536"/>
              <a:gd name="T7" fmla="*/ 0 60000 65536"/>
              <a:gd name="T8" fmla="*/ 0 60000 65536"/>
            </a:gdLst>
            <a:ahLst/>
            <a:cxnLst>
              <a:cxn ang="T6">
                <a:pos x="T0" y="T1"/>
              </a:cxn>
              <a:cxn ang="T7">
                <a:pos x="T2" y="T3"/>
              </a:cxn>
              <a:cxn ang="T8">
                <a:pos x="T4" y="T5"/>
              </a:cxn>
            </a:cxnLst>
            <a:rect l="0" t="0" r="r" b="b"/>
            <a:pathLst>
              <a:path w="21600" h="21136" fill="none" extrusionOk="0">
                <a:moveTo>
                  <a:pt x="4451" y="-1"/>
                </a:moveTo>
                <a:cubicBezTo>
                  <a:pt x="14445" y="2104"/>
                  <a:pt x="21600" y="10922"/>
                  <a:pt x="21600" y="21136"/>
                </a:cubicBezTo>
              </a:path>
              <a:path w="21600" h="21136" stroke="0" extrusionOk="0">
                <a:moveTo>
                  <a:pt x="4451" y="-1"/>
                </a:moveTo>
                <a:cubicBezTo>
                  <a:pt x="14445" y="2104"/>
                  <a:pt x="21600" y="10922"/>
                  <a:pt x="21600" y="21136"/>
                </a:cubicBezTo>
                <a:lnTo>
                  <a:pt x="0" y="21136"/>
                </a:lnTo>
                <a:lnTo>
                  <a:pt x="4451" y="-1"/>
                </a:lnTo>
                <a:close/>
              </a:path>
            </a:pathLst>
          </a:custGeom>
          <a:noFill/>
          <a:ln w="38100">
            <a:solidFill>
              <a:srgbClr val="FF0000"/>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61800" name="Line 20"/>
          <p:cNvSpPr>
            <a:spLocks noChangeShapeType="1"/>
          </p:cNvSpPr>
          <p:nvPr/>
        </p:nvSpPr>
        <p:spPr bwMode="auto">
          <a:xfrm>
            <a:off x="6134100" y="2527300"/>
            <a:ext cx="0" cy="209550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61801" name="Text Box 21"/>
          <p:cNvSpPr txBox="1">
            <a:spLocks noChangeArrowheads="1"/>
          </p:cNvSpPr>
          <p:nvPr/>
        </p:nvSpPr>
        <p:spPr bwMode="auto">
          <a:xfrm>
            <a:off x="6475413" y="3616325"/>
            <a:ext cx="854075" cy="64135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spcBef>
                <a:spcPct val="20000"/>
              </a:spcBef>
              <a:buClr>
                <a:srgbClr val="FF3300"/>
              </a:buClr>
              <a:buSzPct val="115000"/>
              <a:buFont typeface="Wingdings" pitchFamily="2" charset="2"/>
              <a:buChar char="§"/>
              <a:defRPr sz="2400">
                <a:solidFill>
                  <a:srgbClr val="000000"/>
                </a:solidFill>
                <a:latin typeface="Arial" pitchFamily="34" charset="0"/>
              </a:defRPr>
            </a:lvl1pPr>
            <a:lvl2pPr marL="742950" indent="-285750" eaLnBrk="0" hangingPunct="0">
              <a:spcBef>
                <a:spcPct val="20000"/>
              </a:spcBef>
              <a:buClr>
                <a:srgbClr val="FF0066"/>
              </a:buClr>
              <a:buFont typeface="Wingdings" pitchFamily="2" charset="2"/>
              <a:buChar char="§"/>
              <a:defRPr sz="2000">
                <a:solidFill>
                  <a:srgbClr val="000000"/>
                </a:solidFill>
                <a:latin typeface="Arial" pitchFamily="34" charset="0"/>
              </a:defRPr>
            </a:lvl2pPr>
            <a:lvl3pPr marL="1143000" indent="-228600" eaLnBrk="0" hangingPunct="0">
              <a:spcBef>
                <a:spcPct val="20000"/>
              </a:spcBef>
              <a:buClr>
                <a:srgbClr val="FFCC00"/>
              </a:buClr>
              <a:buSzPct val="115000"/>
              <a:buFont typeface="Wingdings" pitchFamily="2" charset="2"/>
              <a:buChar char="§"/>
              <a:defRPr>
                <a:solidFill>
                  <a:srgbClr val="000000"/>
                </a:solidFill>
                <a:latin typeface="Arial" pitchFamily="34" charset="0"/>
              </a:defRPr>
            </a:lvl3pPr>
            <a:lvl4pPr marL="1600200" indent="-228600" eaLnBrk="0" hangingPunct="0">
              <a:spcBef>
                <a:spcPct val="20000"/>
              </a:spcBef>
              <a:buFont typeface="Wingdings" pitchFamily="2" charset="2"/>
              <a:buChar char="§"/>
              <a:defRPr>
                <a:solidFill>
                  <a:srgbClr val="000000"/>
                </a:solidFill>
                <a:latin typeface="Arial" pitchFamily="34" charset="0"/>
              </a:defRPr>
            </a:lvl4pPr>
            <a:lvl5pPr marL="2057400" indent="-228600" eaLnBrk="0" hangingPunct="0">
              <a:spcBef>
                <a:spcPct val="20000"/>
              </a:spcBef>
              <a:buClr>
                <a:schemeClr val="tx2"/>
              </a:buClr>
              <a:buSzPct val="115000"/>
              <a:buFont typeface="Wingdings" pitchFamily="2" charset="2"/>
              <a:buChar char="§"/>
              <a:defRPr>
                <a:solidFill>
                  <a:srgbClr val="000000"/>
                </a:solidFill>
                <a:latin typeface="Arial" pitchFamily="34" charset="0"/>
              </a:defRPr>
            </a:lvl5pPr>
            <a:lvl6pPr marL="25146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6pPr>
            <a:lvl7pPr marL="29718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7pPr>
            <a:lvl8pPr marL="34290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8pPr>
            <a:lvl9pPr marL="38862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9pPr>
          </a:lstStyle>
          <a:p>
            <a:pPr eaLnBrk="1" hangingPunct="1">
              <a:spcBef>
                <a:spcPct val="0"/>
              </a:spcBef>
              <a:buClrTx/>
              <a:buSzTx/>
              <a:buFontTx/>
              <a:buNone/>
            </a:pPr>
            <a:r>
              <a:rPr lang="en-AU" altLang="en-US" sz="1800"/>
              <a:t>Mixed </a:t>
            </a:r>
            <a:br>
              <a:rPr lang="en-AU" altLang="en-US" sz="1800"/>
            </a:br>
            <a:r>
              <a:rPr lang="en-AU" altLang="en-US" sz="1800"/>
              <a:t>mode</a:t>
            </a:r>
          </a:p>
        </p:txBody>
      </p:sp>
      <p:grpSp>
        <p:nvGrpSpPr>
          <p:cNvPr id="621590" name="Group 22"/>
          <p:cNvGrpSpPr>
            <a:grpSpLocks/>
          </p:cNvGrpSpPr>
          <p:nvPr/>
        </p:nvGrpSpPr>
        <p:grpSpPr bwMode="auto">
          <a:xfrm>
            <a:off x="7505700" y="2628900"/>
            <a:ext cx="1271588" cy="2006600"/>
            <a:chOff x="4984" y="1656"/>
            <a:chExt cx="801" cy="1240"/>
          </a:xfrm>
        </p:grpSpPr>
        <p:sp>
          <p:nvSpPr>
            <p:cNvPr id="161844" name="Line 23"/>
            <p:cNvSpPr>
              <a:spLocks noChangeShapeType="1"/>
            </p:cNvSpPr>
            <p:nvPr/>
          </p:nvSpPr>
          <p:spPr bwMode="auto">
            <a:xfrm>
              <a:off x="4984" y="1656"/>
              <a:ext cx="0" cy="124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61845" name="Text Box 24"/>
            <p:cNvSpPr txBox="1">
              <a:spLocks noChangeArrowheads="1"/>
            </p:cNvSpPr>
            <p:nvPr/>
          </p:nvSpPr>
          <p:spPr bwMode="auto">
            <a:xfrm>
              <a:off x="5071" y="2486"/>
              <a:ext cx="714" cy="227"/>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spcBef>
                  <a:spcPct val="20000"/>
                </a:spcBef>
                <a:buClr>
                  <a:srgbClr val="FF3300"/>
                </a:buClr>
                <a:buSzPct val="115000"/>
                <a:buFont typeface="Wingdings" pitchFamily="2" charset="2"/>
                <a:buChar char="§"/>
                <a:defRPr sz="2400">
                  <a:solidFill>
                    <a:srgbClr val="000000"/>
                  </a:solidFill>
                  <a:latin typeface="Arial" pitchFamily="34" charset="0"/>
                </a:defRPr>
              </a:lvl1pPr>
              <a:lvl2pPr marL="742950" indent="-285750" eaLnBrk="0" hangingPunct="0">
                <a:spcBef>
                  <a:spcPct val="20000"/>
                </a:spcBef>
                <a:buClr>
                  <a:srgbClr val="FF0066"/>
                </a:buClr>
                <a:buFont typeface="Wingdings" pitchFamily="2" charset="2"/>
                <a:buChar char="§"/>
                <a:defRPr sz="2000">
                  <a:solidFill>
                    <a:srgbClr val="000000"/>
                  </a:solidFill>
                  <a:latin typeface="Arial" pitchFamily="34" charset="0"/>
                </a:defRPr>
              </a:lvl2pPr>
              <a:lvl3pPr marL="1143000" indent="-228600" eaLnBrk="0" hangingPunct="0">
                <a:spcBef>
                  <a:spcPct val="20000"/>
                </a:spcBef>
                <a:buClr>
                  <a:srgbClr val="FFCC00"/>
                </a:buClr>
                <a:buSzPct val="115000"/>
                <a:buFont typeface="Wingdings" pitchFamily="2" charset="2"/>
                <a:buChar char="§"/>
                <a:defRPr>
                  <a:solidFill>
                    <a:srgbClr val="000000"/>
                  </a:solidFill>
                  <a:latin typeface="Arial" pitchFamily="34" charset="0"/>
                </a:defRPr>
              </a:lvl3pPr>
              <a:lvl4pPr marL="1600200" indent="-228600" eaLnBrk="0" hangingPunct="0">
                <a:spcBef>
                  <a:spcPct val="20000"/>
                </a:spcBef>
                <a:buFont typeface="Wingdings" pitchFamily="2" charset="2"/>
                <a:buChar char="§"/>
                <a:defRPr>
                  <a:solidFill>
                    <a:srgbClr val="000000"/>
                  </a:solidFill>
                  <a:latin typeface="Arial" pitchFamily="34" charset="0"/>
                </a:defRPr>
              </a:lvl4pPr>
              <a:lvl5pPr marL="2057400" indent="-228600" eaLnBrk="0" hangingPunct="0">
                <a:spcBef>
                  <a:spcPct val="20000"/>
                </a:spcBef>
                <a:buClr>
                  <a:schemeClr val="tx2"/>
                </a:buClr>
                <a:buSzPct val="115000"/>
                <a:buFont typeface="Wingdings" pitchFamily="2" charset="2"/>
                <a:buChar char="§"/>
                <a:defRPr>
                  <a:solidFill>
                    <a:srgbClr val="000000"/>
                  </a:solidFill>
                  <a:latin typeface="Arial" pitchFamily="34" charset="0"/>
                </a:defRPr>
              </a:lvl5pPr>
              <a:lvl6pPr marL="25146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6pPr>
              <a:lvl7pPr marL="29718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7pPr>
              <a:lvl8pPr marL="34290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8pPr>
              <a:lvl9pPr marL="38862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9pPr>
            </a:lstStyle>
            <a:p>
              <a:pPr eaLnBrk="1" hangingPunct="1">
                <a:spcBef>
                  <a:spcPct val="0"/>
                </a:spcBef>
                <a:buClrTx/>
                <a:buSzTx/>
                <a:buFontTx/>
                <a:buNone/>
              </a:pPr>
              <a:r>
                <a:rPr lang="en-AU" altLang="en-US" sz="1800" dirty="0">
                  <a:solidFill>
                    <a:srgbClr val="FF0000"/>
                  </a:solidFill>
                </a:rPr>
                <a:t>Adhesion</a:t>
              </a:r>
            </a:p>
          </p:txBody>
        </p:sp>
        <p:sp>
          <p:nvSpPr>
            <p:cNvPr id="161846" name="AutoShape 25"/>
            <p:cNvSpPr>
              <a:spLocks noChangeArrowheads="1"/>
            </p:cNvSpPr>
            <p:nvPr/>
          </p:nvSpPr>
          <p:spPr bwMode="auto">
            <a:xfrm rot="1902664">
              <a:off x="5048" y="2664"/>
              <a:ext cx="56" cy="200"/>
            </a:xfrm>
            <a:prstGeom prst="downArrow">
              <a:avLst>
                <a:gd name="adj1" fmla="val 50000"/>
                <a:gd name="adj2" fmla="val 89286"/>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lvl1pPr eaLnBrk="0" hangingPunct="0">
                <a:spcBef>
                  <a:spcPct val="20000"/>
                </a:spcBef>
                <a:buClr>
                  <a:srgbClr val="FF3300"/>
                </a:buClr>
                <a:buSzPct val="115000"/>
                <a:buFont typeface="Wingdings" pitchFamily="2" charset="2"/>
                <a:buChar char="§"/>
                <a:defRPr sz="2400">
                  <a:solidFill>
                    <a:srgbClr val="000000"/>
                  </a:solidFill>
                  <a:latin typeface="Arial" pitchFamily="34" charset="0"/>
                </a:defRPr>
              </a:lvl1pPr>
              <a:lvl2pPr marL="742950" indent="-285750" eaLnBrk="0" hangingPunct="0">
                <a:spcBef>
                  <a:spcPct val="20000"/>
                </a:spcBef>
                <a:buClr>
                  <a:srgbClr val="FF0066"/>
                </a:buClr>
                <a:buFont typeface="Wingdings" pitchFamily="2" charset="2"/>
                <a:buChar char="§"/>
                <a:defRPr sz="2000">
                  <a:solidFill>
                    <a:srgbClr val="000000"/>
                  </a:solidFill>
                  <a:latin typeface="Arial" pitchFamily="34" charset="0"/>
                </a:defRPr>
              </a:lvl2pPr>
              <a:lvl3pPr marL="1143000" indent="-228600" eaLnBrk="0" hangingPunct="0">
                <a:spcBef>
                  <a:spcPct val="20000"/>
                </a:spcBef>
                <a:buClr>
                  <a:srgbClr val="FFCC00"/>
                </a:buClr>
                <a:buSzPct val="115000"/>
                <a:buFont typeface="Wingdings" pitchFamily="2" charset="2"/>
                <a:buChar char="§"/>
                <a:defRPr>
                  <a:solidFill>
                    <a:srgbClr val="000000"/>
                  </a:solidFill>
                  <a:latin typeface="Arial" pitchFamily="34" charset="0"/>
                </a:defRPr>
              </a:lvl3pPr>
              <a:lvl4pPr marL="1600200" indent="-228600" eaLnBrk="0" hangingPunct="0">
                <a:spcBef>
                  <a:spcPct val="20000"/>
                </a:spcBef>
                <a:buFont typeface="Wingdings" pitchFamily="2" charset="2"/>
                <a:buChar char="§"/>
                <a:defRPr>
                  <a:solidFill>
                    <a:srgbClr val="000000"/>
                  </a:solidFill>
                  <a:latin typeface="Arial" pitchFamily="34" charset="0"/>
                </a:defRPr>
              </a:lvl4pPr>
              <a:lvl5pPr marL="2057400" indent="-228600" eaLnBrk="0" hangingPunct="0">
                <a:spcBef>
                  <a:spcPct val="20000"/>
                </a:spcBef>
                <a:buClr>
                  <a:schemeClr val="tx2"/>
                </a:buClr>
                <a:buSzPct val="115000"/>
                <a:buFont typeface="Wingdings" pitchFamily="2" charset="2"/>
                <a:buChar char="§"/>
                <a:defRPr>
                  <a:solidFill>
                    <a:srgbClr val="000000"/>
                  </a:solidFill>
                  <a:latin typeface="Arial" pitchFamily="34" charset="0"/>
                </a:defRPr>
              </a:lvl5pPr>
              <a:lvl6pPr marL="25146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6pPr>
              <a:lvl7pPr marL="29718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7pPr>
              <a:lvl8pPr marL="34290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8pPr>
              <a:lvl9pPr marL="38862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9pPr>
            </a:lstStyle>
            <a:p>
              <a:pPr eaLnBrk="1" hangingPunct="1">
                <a:spcBef>
                  <a:spcPct val="0"/>
                </a:spcBef>
                <a:buClrTx/>
                <a:buSzTx/>
                <a:buFontTx/>
                <a:buNone/>
              </a:pPr>
              <a:endParaRPr lang="en-US" altLang="en-US" sz="1800"/>
            </a:p>
          </p:txBody>
        </p:sp>
      </p:grpSp>
      <p:grpSp>
        <p:nvGrpSpPr>
          <p:cNvPr id="621627" name="Group 59"/>
          <p:cNvGrpSpPr>
            <a:grpSpLocks/>
          </p:cNvGrpSpPr>
          <p:nvPr/>
        </p:nvGrpSpPr>
        <p:grpSpPr bwMode="auto">
          <a:xfrm>
            <a:off x="5067300" y="2984500"/>
            <a:ext cx="2120900" cy="1536700"/>
            <a:chOff x="3192" y="1880"/>
            <a:chExt cx="1336" cy="968"/>
          </a:xfrm>
        </p:grpSpPr>
        <p:sp>
          <p:nvSpPr>
            <p:cNvPr id="161842" name="Rectangle 29"/>
            <p:cNvSpPr>
              <a:spLocks noChangeArrowheads="1"/>
            </p:cNvSpPr>
            <p:nvPr/>
          </p:nvSpPr>
          <p:spPr bwMode="auto">
            <a:xfrm>
              <a:off x="3208" y="1880"/>
              <a:ext cx="1320" cy="968"/>
            </a:xfrm>
            <a:prstGeom prst="rect">
              <a:avLst/>
            </a:prstGeom>
            <a:solidFill>
              <a:srgbClr val="FF0000">
                <a:alpha val="32156"/>
              </a:srgb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spcBef>
                  <a:spcPct val="20000"/>
                </a:spcBef>
                <a:buClr>
                  <a:srgbClr val="FF3300"/>
                </a:buClr>
                <a:buSzPct val="115000"/>
                <a:buFont typeface="Wingdings" pitchFamily="2" charset="2"/>
                <a:buChar char="§"/>
                <a:defRPr sz="2400">
                  <a:solidFill>
                    <a:srgbClr val="000000"/>
                  </a:solidFill>
                  <a:latin typeface="Arial" pitchFamily="34" charset="0"/>
                </a:defRPr>
              </a:lvl1pPr>
              <a:lvl2pPr marL="742950" indent="-285750" eaLnBrk="0" hangingPunct="0">
                <a:spcBef>
                  <a:spcPct val="20000"/>
                </a:spcBef>
                <a:buClr>
                  <a:srgbClr val="FF0066"/>
                </a:buClr>
                <a:buFont typeface="Wingdings" pitchFamily="2" charset="2"/>
                <a:buChar char="§"/>
                <a:defRPr sz="2000">
                  <a:solidFill>
                    <a:srgbClr val="000000"/>
                  </a:solidFill>
                  <a:latin typeface="Arial" pitchFamily="34" charset="0"/>
                </a:defRPr>
              </a:lvl2pPr>
              <a:lvl3pPr marL="1143000" indent="-228600" eaLnBrk="0" hangingPunct="0">
                <a:spcBef>
                  <a:spcPct val="20000"/>
                </a:spcBef>
                <a:buClr>
                  <a:srgbClr val="FFCC00"/>
                </a:buClr>
                <a:buSzPct val="115000"/>
                <a:buFont typeface="Wingdings" pitchFamily="2" charset="2"/>
                <a:buChar char="§"/>
                <a:defRPr>
                  <a:solidFill>
                    <a:srgbClr val="000000"/>
                  </a:solidFill>
                  <a:latin typeface="Arial" pitchFamily="34" charset="0"/>
                </a:defRPr>
              </a:lvl3pPr>
              <a:lvl4pPr marL="1600200" indent="-228600" eaLnBrk="0" hangingPunct="0">
                <a:spcBef>
                  <a:spcPct val="20000"/>
                </a:spcBef>
                <a:buFont typeface="Wingdings" pitchFamily="2" charset="2"/>
                <a:buChar char="§"/>
                <a:defRPr>
                  <a:solidFill>
                    <a:srgbClr val="000000"/>
                  </a:solidFill>
                  <a:latin typeface="Arial" pitchFamily="34" charset="0"/>
                </a:defRPr>
              </a:lvl4pPr>
              <a:lvl5pPr marL="2057400" indent="-228600" eaLnBrk="0" hangingPunct="0">
                <a:spcBef>
                  <a:spcPct val="20000"/>
                </a:spcBef>
                <a:buClr>
                  <a:schemeClr val="tx2"/>
                </a:buClr>
                <a:buSzPct val="115000"/>
                <a:buFont typeface="Wingdings" pitchFamily="2" charset="2"/>
                <a:buChar char="§"/>
                <a:defRPr>
                  <a:solidFill>
                    <a:srgbClr val="000000"/>
                  </a:solidFill>
                  <a:latin typeface="Arial" pitchFamily="34" charset="0"/>
                </a:defRPr>
              </a:lvl5pPr>
              <a:lvl6pPr marL="25146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6pPr>
              <a:lvl7pPr marL="29718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7pPr>
              <a:lvl8pPr marL="34290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8pPr>
              <a:lvl9pPr marL="38862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9pPr>
            </a:lstStyle>
            <a:p>
              <a:pPr eaLnBrk="1" hangingPunct="1">
                <a:spcBef>
                  <a:spcPct val="0"/>
                </a:spcBef>
                <a:buClrTx/>
                <a:buSzTx/>
                <a:buFontTx/>
                <a:buNone/>
              </a:pPr>
              <a:endParaRPr lang="en-US" altLang="en-US" sz="1800"/>
            </a:p>
          </p:txBody>
        </p:sp>
        <p:sp>
          <p:nvSpPr>
            <p:cNvPr id="161843" name="Rectangle 30"/>
            <p:cNvSpPr>
              <a:spLocks noChangeArrowheads="1"/>
            </p:cNvSpPr>
            <p:nvPr/>
          </p:nvSpPr>
          <p:spPr bwMode="auto">
            <a:xfrm>
              <a:off x="3192" y="1949"/>
              <a:ext cx="1312" cy="404"/>
            </a:xfrm>
            <a:prstGeom prst="rect">
              <a:avLst/>
            </a:prstGeom>
            <a:noFill/>
            <a:ln>
              <a:noFill/>
            </a:ln>
            <a:effectLst/>
            <a:extLst>
              <a:ext uri="{909E8E84-426E-40DD-AFC4-6F175D3DCCD1}">
                <a14:hiddenFill xmlns:a14="http://schemas.microsoft.com/office/drawing/2010/main">
                  <a:solidFill>
                    <a:schemeClr val="accent1">
                      <a:alpha val="36862"/>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eaLnBrk="0" hangingPunct="0">
                <a:spcBef>
                  <a:spcPct val="20000"/>
                </a:spcBef>
                <a:buClr>
                  <a:srgbClr val="FF3300"/>
                </a:buClr>
                <a:buSzPct val="115000"/>
                <a:buFont typeface="Wingdings" pitchFamily="2" charset="2"/>
                <a:buChar char="§"/>
                <a:defRPr sz="2400">
                  <a:solidFill>
                    <a:srgbClr val="000000"/>
                  </a:solidFill>
                  <a:latin typeface="Arial" pitchFamily="34" charset="0"/>
                </a:defRPr>
              </a:lvl1pPr>
              <a:lvl2pPr marL="742950" indent="-285750" eaLnBrk="0" hangingPunct="0">
                <a:spcBef>
                  <a:spcPct val="20000"/>
                </a:spcBef>
                <a:buClr>
                  <a:srgbClr val="FF0066"/>
                </a:buClr>
                <a:buFont typeface="Wingdings" pitchFamily="2" charset="2"/>
                <a:buChar char="§"/>
                <a:defRPr sz="2000">
                  <a:solidFill>
                    <a:srgbClr val="000000"/>
                  </a:solidFill>
                  <a:latin typeface="Arial" pitchFamily="34" charset="0"/>
                </a:defRPr>
              </a:lvl2pPr>
              <a:lvl3pPr marL="1143000" indent="-228600" eaLnBrk="0" hangingPunct="0">
                <a:spcBef>
                  <a:spcPct val="20000"/>
                </a:spcBef>
                <a:buClr>
                  <a:srgbClr val="FFCC00"/>
                </a:buClr>
                <a:buSzPct val="115000"/>
                <a:buFont typeface="Wingdings" pitchFamily="2" charset="2"/>
                <a:buChar char="§"/>
                <a:defRPr>
                  <a:solidFill>
                    <a:srgbClr val="000000"/>
                  </a:solidFill>
                  <a:latin typeface="Arial" pitchFamily="34" charset="0"/>
                </a:defRPr>
              </a:lvl3pPr>
              <a:lvl4pPr marL="1600200" indent="-228600" eaLnBrk="0" hangingPunct="0">
                <a:spcBef>
                  <a:spcPct val="20000"/>
                </a:spcBef>
                <a:buFont typeface="Wingdings" pitchFamily="2" charset="2"/>
                <a:buChar char="§"/>
                <a:defRPr>
                  <a:solidFill>
                    <a:srgbClr val="000000"/>
                  </a:solidFill>
                  <a:latin typeface="Arial" pitchFamily="34" charset="0"/>
                </a:defRPr>
              </a:lvl4pPr>
              <a:lvl5pPr marL="2057400" indent="-228600" eaLnBrk="0" hangingPunct="0">
                <a:spcBef>
                  <a:spcPct val="20000"/>
                </a:spcBef>
                <a:buClr>
                  <a:schemeClr val="tx2"/>
                </a:buClr>
                <a:buSzPct val="115000"/>
                <a:buFont typeface="Wingdings" pitchFamily="2" charset="2"/>
                <a:buChar char="§"/>
                <a:defRPr>
                  <a:solidFill>
                    <a:srgbClr val="000000"/>
                  </a:solidFill>
                  <a:latin typeface="Arial" pitchFamily="34" charset="0"/>
                </a:defRPr>
              </a:lvl5pPr>
              <a:lvl6pPr marL="25146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6pPr>
              <a:lvl7pPr marL="29718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7pPr>
              <a:lvl8pPr marL="34290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8pPr>
              <a:lvl9pPr marL="38862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9pPr>
            </a:lstStyle>
            <a:p>
              <a:pPr algn="ctr" eaLnBrk="1" hangingPunct="1">
                <a:spcBef>
                  <a:spcPct val="0"/>
                </a:spcBef>
                <a:buClrTx/>
                <a:buSzTx/>
                <a:buFontTx/>
                <a:buNone/>
              </a:pPr>
              <a:r>
                <a:rPr lang="en-AU" altLang="en-US" sz="1800"/>
                <a:t>NDI and DTA ineffective</a:t>
              </a:r>
            </a:p>
          </p:txBody>
        </p:sp>
      </p:grpSp>
      <p:sp>
        <p:nvSpPr>
          <p:cNvPr id="621599" name="AutoShape 31"/>
          <p:cNvSpPr>
            <a:spLocks noChangeArrowheads="1"/>
          </p:cNvSpPr>
          <p:nvPr/>
        </p:nvSpPr>
        <p:spPr bwMode="auto">
          <a:xfrm>
            <a:off x="8191500"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AU" dirty="0"/>
          </a:p>
        </p:txBody>
      </p:sp>
      <p:sp>
        <p:nvSpPr>
          <p:cNvPr id="161807" name="AutoShape 32"/>
          <p:cNvSpPr>
            <a:spLocks noChangeArrowheads="1"/>
          </p:cNvSpPr>
          <p:nvPr/>
        </p:nvSpPr>
        <p:spPr bwMode="auto">
          <a:xfrm rot="-6842192" flipH="1" flipV="1">
            <a:off x="6324600" y="3873500"/>
            <a:ext cx="88900" cy="317500"/>
          </a:xfrm>
          <a:prstGeom prst="downArrow">
            <a:avLst>
              <a:gd name="adj1" fmla="val 50000"/>
              <a:gd name="adj2" fmla="val 89286"/>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lvl1pPr eaLnBrk="0" hangingPunct="0">
              <a:spcBef>
                <a:spcPct val="20000"/>
              </a:spcBef>
              <a:buClr>
                <a:srgbClr val="FF3300"/>
              </a:buClr>
              <a:buSzPct val="115000"/>
              <a:buFont typeface="Wingdings" pitchFamily="2" charset="2"/>
              <a:buChar char="§"/>
              <a:defRPr sz="2400">
                <a:solidFill>
                  <a:srgbClr val="000000"/>
                </a:solidFill>
                <a:latin typeface="Arial" pitchFamily="34" charset="0"/>
              </a:defRPr>
            </a:lvl1pPr>
            <a:lvl2pPr marL="742950" indent="-285750" eaLnBrk="0" hangingPunct="0">
              <a:spcBef>
                <a:spcPct val="20000"/>
              </a:spcBef>
              <a:buClr>
                <a:srgbClr val="FF0066"/>
              </a:buClr>
              <a:buFont typeface="Wingdings" pitchFamily="2" charset="2"/>
              <a:buChar char="§"/>
              <a:defRPr sz="2000">
                <a:solidFill>
                  <a:srgbClr val="000000"/>
                </a:solidFill>
                <a:latin typeface="Arial" pitchFamily="34" charset="0"/>
              </a:defRPr>
            </a:lvl2pPr>
            <a:lvl3pPr marL="1143000" indent="-228600" eaLnBrk="0" hangingPunct="0">
              <a:spcBef>
                <a:spcPct val="20000"/>
              </a:spcBef>
              <a:buClr>
                <a:srgbClr val="FFCC00"/>
              </a:buClr>
              <a:buSzPct val="115000"/>
              <a:buFont typeface="Wingdings" pitchFamily="2" charset="2"/>
              <a:buChar char="§"/>
              <a:defRPr>
                <a:solidFill>
                  <a:srgbClr val="000000"/>
                </a:solidFill>
                <a:latin typeface="Arial" pitchFamily="34" charset="0"/>
              </a:defRPr>
            </a:lvl3pPr>
            <a:lvl4pPr marL="1600200" indent="-228600" eaLnBrk="0" hangingPunct="0">
              <a:spcBef>
                <a:spcPct val="20000"/>
              </a:spcBef>
              <a:buFont typeface="Wingdings" pitchFamily="2" charset="2"/>
              <a:buChar char="§"/>
              <a:defRPr>
                <a:solidFill>
                  <a:srgbClr val="000000"/>
                </a:solidFill>
                <a:latin typeface="Arial" pitchFamily="34" charset="0"/>
              </a:defRPr>
            </a:lvl4pPr>
            <a:lvl5pPr marL="2057400" indent="-228600" eaLnBrk="0" hangingPunct="0">
              <a:spcBef>
                <a:spcPct val="20000"/>
              </a:spcBef>
              <a:buClr>
                <a:schemeClr val="tx2"/>
              </a:buClr>
              <a:buSzPct val="115000"/>
              <a:buFont typeface="Wingdings" pitchFamily="2" charset="2"/>
              <a:buChar char="§"/>
              <a:defRPr>
                <a:solidFill>
                  <a:srgbClr val="000000"/>
                </a:solidFill>
                <a:latin typeface="Arial" pitchFamily="34" charset="0"/>
              </a:defRPr>
            </a:lvl5pPr>
            <a:lvl6pPr marL="25146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6pPr>
            <a:lvl7pPr marL="29718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7pPr>
            <a:lvl8pPr marL="34290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8pPr>
            <a:lvl9pPr marL="38862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9pPr>
          </a:lstStyle>
          <a:p>
            <a:pPr eaLnBrk="1" hangingPunct="1">
              <a:spcBef>
                <a:spcPct val="0"/>
              </a:spcBef>
              <a:buClrTx/>
              <a:buSzTx/>
              <a:buFontTx/>
              <a:buNone/>
            </a:pPr>
            <a:endParaRPr lang="en-US" altLang="en-US" sz="1800"/>
          </a:p>
        </p:txBody>
      </p:sp>
      <p:grpSp>
        <p:nvGrpSpPr>
          <p:cNvPr id="621601" name="Group 33"/>
          <p:cNvGrpSpPr>
            <a:grpSpLocks/>
          </p:cNvGrpSpPr>
          <p:nvPr/>
        </p:nvGrpSpPr>
        <p:grpSpPr bwMode="auto">
          <a:xfrm>
            <a:off x="4913313" y="3683000"/>
            <a:ext cx="1271587" cy="1717675"/>
            <a:chOff x="3079" y="2240"/>
            <a:chExt cx="801" cy="1249"/>
          </a:xfrm>
        </p:grpSpPr>
        <p:grpSp>
          <p:nvGrpSpPr>
            <p:cNvPr id="161817" name="Group 34"/>
            <p:cNvGrpSpPr>
              <a:grpSpLocks/>
            </p:cNvGrpSpPr>
            <p:nvPr/>
          </p:nvGrpSpPr>
          <p:grpSpPr bwMode="auto">
            <a:xfrm>
              <a:off x="3113" y="2240"/>
              <a:ext cx="767" cy="688"/>
              <a:chOff x="3128" y="2904"/>
              <a:chExt cx="696" cy="688"/>
            </a:xfrm>
          </p:grpSpPr>
          <p:sp>
            <p:nvSpPr>
              <p:cNvPr id="161819" name="Line 35"/>
              <p:cNvSpPr>
                <a:spLocks noChangeShapeType="1"/>
              </p:cNvSpPr>
              <p:nvPr/>
            </p:nvSpPr>
            <p:spPr bwMode="auto">
              <a:xfrm flipV="1">
                <a:off x="3128" y="3008"/>
                <a:ext cx="64" cy="56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en-AU"/>
              </a:p>
            </p:txBody>
          </p:sp>
          <p:sp>
            <p:nvSpPr>
              <p:cNvPr id="161820" name="Line 36"/>
              <p:cNvSpPr>
                <a:spLocks noChangeShapeType="1"/>
              </p:cNvSpPr>
              <p:nvPr/>
            </p:nvSpPr>
            <p:spPr bwMode="auto">
              <a:xfrm flipH="1">
                <a:off x="3176" y="3000"/>
                <a:ext cx="24" cy="584"/>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en-AU"/>
              </a:p>
            </p:txBody>
          </p:sp>
          <p:sp>
            <p:nvSpPr>
              <p:cNvPr id="161821" name="Line 37"/>
              <p:cNvSpPr>
                <a:spLocks noChangeShapeType="1"/>
              </p:cNvSpPr>
              <p:nvPr/>
            </p:nvSpPr>
            <p:spPr bwMode="auto">
              <a:xfrm flipV="1">
                <a:off x="3184" y="3048"/>
                <a:ext cx="48" cy="528"/>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en-AU"/>
              </a:p>
            </p:txBody>
          </p:sp>
          <p:sp>
            <p:nvSpPr>
              <p:cNvPr id="161822" name="Line 38"/>
              <p:cNvSpPr>
                <a:spLocks noChangeShapeType="1"/>
              </p:cNvSpPr>
              <p:nvPr/>
            </p:nvSpPr>
            <p:spPr bwMode="auto">
              <a:xfrm>
                <a:off x="3240" y="3040"/>
                <a:ext cx="0" cy="544"/>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en-AU"/>
              </a:p>
            </p:txBody>
          </p:sp>
          <p:sp>
            <p:nvSpPr>
              <p:cNvPr id="161823" name="Line 39"/>
              <p:cNvSpPr>
                <a:spLocks noChangeShapeType="1"/>
              </p:cNvSpPr>
              <p:nvPr/>
            </p:nvSpPr>
            <p:spPr bwMode="auto">
              <a:xfrm flipV="1">
                <a:off x="3240" y="2912"/>
                <a:ext cx="64" cy="672"/>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en-AU"/>
              </a:p>
            </p:txBody>
          </p:sp>
          <p:sp>
            <p:nvSpPr>
              <p:cNvPr id="161824" name="Line 40"/>
              <p:cNvSpPr>
                <a:spLocks noChangeShapeType="1"/>
              </p:cNvSpPr>
              <p:nvPr/>
            </p:nvSpPr>
            <p:spPr bwMode="auto">
              <a:xfrm>
                <a:off x="3304" y="2904"/>
                <a:ext cx="8" cy="68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en-AU"/>
              </a:p>
            </p:txBody>
          </p:sp>
          <p:sp>
            <p:nvSpPr>
              <p:cNvPr id="161825" name="Line 41"/>
              <p:cNvSpPr>
                <a:spLocks noChangeShapeType="1"/>
              </p:cNvSpPr>
              <p:nvPr/>
            </p:nvSpPr>
            <p:spPr bwMode="auto">
              <a:xfrm flipV="1">
                <a:off x="3320" y="3152"/>
                <a:ext cx="24" cy="432"/>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en-AU"/>
              </a:p>
            </p:txBody>
          </p:sp>
          <p:sp>
            <p:nvSpPr>
              <p:cNvPr id="161826" name="Line 42"/>
              <p:cNvSpPr>
                <a:spLocks noChangeShapeType="1"/>
              </p:cNvSpPr>
              <p:nvPr/>
            </p:nvSpPr>
            <p:spPr bwMode="auto">
              <a:xfrm>
                <a:off x="3344" y="3144"/>
                <a:ext cx="32" cy="44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AU"/>
              </a:p>
            </p:txBody>
          </p:sp>
          <p:sp>
            <p:nvSpPr>
              <p:cNvPr id="161827" name="Line 43"/>
              <p:cNvSpPr>
                <a:spLocks noChangeShapeType="1"/>
              </p:cNvSpPr>
              <p:nvPr/>
            </p:nvSpPr>
            <p:spPr bwMode="auto">
              <a:xfrm flipV="1">
                <a:off x="3376" y="2968"/>
                <a:ext cx="16" cy="624"/>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en-AU"/>
              </a:p>
            </p:txBody>
          </p:sp>
          <p:sp>
            <p:nvSpPr>
              <p:cNvPr id="161828" name="Line 44"/>
              <p:cNvSpPr>
                <a:spLocks noChangeShapeType="1"/>
              </p:cNvSpPr>
              <p:nvPr/>
            </p:nvSpPr>
            <p:spPr bwMode="auto">
              <a:xfrm>
                <a:off x="3392" y="2976"/>
                <a:ext cx="48" cy="616"/>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en-AU"/>
              </a:p>
            </p:txBody>
          </p:sp>
          <p:sp>
            <p:nvSpPr>
              <p:cNvPr id="161829" name="Line 45"/>
              <p:cNvSpPr>
                <a:spLocks noChangeShapeType="1"/>
              </p:cNvSpPr>
              <p:nvPr/>
            </p:nvSpPr>
            <p:spPr bwMode="auto">
              <a:xfrm flipV="1">
                <a:off x="3440" y="2984"/>
                <a:ext cx="24" cy="608"/>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en-AU"/>
              </a:p>
            </p:txBody>
          </p:sp>
          <p:sp>
            <p:nvSpPr>
              <p:cNvPr id="161830" name="Line 46"/>
              <p:cNvSpPr>
                <a:spLocks noChangeShapeType="1"/>
              </p:cNvSpPr>
              <p:nvPr/>
            </p:nvSpPr>
            <p:spPr bwMode="auto">
              <a:xfrm>
                <a:off x="3464" y="2984"/>
                <a:ext cx="32" cy="60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en-AU"/>
              </a:p>
            </p:txBody>
          </p:sp>
          <p:sp>
            <p:nvSpPr>
              <p:cNvPr id="161831" name="Line 47"/>
              <p:cNvSpPr>
                <a:spLocks noChangeShapeType="1"/>
              </p:cNvSpPr>
              <p:nvPr/>
            </p:nvSpPr>
            <p:spPr bwMode="auto">
              <a:xfrm flipV="1">
                <a:off x="3496" y="3136"/>
                <a:ext cx="24" cy="456"/>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AU"/>
              </a:p>
            </p:txBody>
          </p:sp>
          <p:sp>
            <p:nvSpPr>
              <p:cNvPr id="161832" name="Line 48"/>
              <p:cNvSpPr>
                <a:spLocks noChangeShapeType="1"/>
              </p:cNvSpPr>
              <p:nvPr/>
            </p:nvSpPr>
            <p:spPr bwMode="auto">
              <a:xfrm>
                <a:off x="3528" y="3136"/>
                <a:ext cx="16" cy="456"/>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en-AU"/>
              </a:p>
            </p:txBody>
          </p:sp>
          <p:sp>
            <p:nvSpPr>
              <p:cNvPr id="161833" name="Line 49"/>
              <p:cNvSpPr>
                <a:spLocks noChangeShapeType="1"/>
              </p:cNvSpPr>
              <p:nvPr/>
            </p:nvSpPr>
            <p:spPr bwMode="auto">
              <a:xfrm flipV="1">
                <a:off x="3544" y="3096"/>
                <a:ext cx="16" cy="496"/>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en-AU"/>
              </a:p>
            </p:txBody>
          </p:sp>
          <p:sp>
            <p:nvSpPr>
              <p:cNvPr id="161834" name="Line 50"/>
              <p:cNvSpPr>
                <a:spLocks noChangeShapeType="1"/>
              </p:cNvSpPr>
              <p:nvPr/>
            </p:nvSpPr>
            <p:spPr bwMode="auto">
              <a:xfrm>
                <a:off x="3560" y="3112"/>
                <a:ext cx="40" cy="472"/>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AU"/>
              </a:p>
            </p:txBody>
          </p:sp>
          <p:sp>
            <p:nvSpPr>
              <p:cNvPr id="161835" name="Line 51"/>
              <p:cNvSpPr>
                <a:spLocks noChangeShapeType="1"/>
              </p:cNvSpPr>
              <p:nvPr/>
            </p:nvSpPr>
            <p:spPr bwMode="auto">
              <a:xfrm flipV="1">
                <a:off x="3608" y="3152"/>
                <a:ext cx="8" cy="432"/>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AU"/>
              </a:p>
            </p:txBody>
          </p:sp>
          <p:sp>
            <p:nvSpPr>
              <p:cNvPr id="161836" name="Line 52"/>
              <p:cNvSpPr>
                <a:spLocks noChangeShapeType="1"/>
              </p:cNvSpPr>
              <p:nvPr/>
            </p:nvSpPr>
            <p:spPr bwMode="auto">
              <a:xfrm>
                <a:off x="3624" y="3152"/>
                <a:ext cx="56" cy="416"/>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en-AU"/>
              </a:p>
            </p:txBody>
          </p:sp>
          <p:sp>
            <p:nvSpPr>
              <p:cNvPr id="161837" name="Line 53"/>
              <p:cNvSpPr>
                <a:spLocks noChangeShapeType="1"/>
              </p:cNvSpPr>
              <p:nvPr/>
            </p:nvSpPr>
            <p:spPr bwMode="auto">
              <a:xfrm flipV="1">
                <a:off x="3688" y="3224"/>
                <a:ext cx="8" cy="344"/>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en-AU"/>
              </a:p>
            </p:txBody>
          </p:sp>
          <p:sp>
            <p:nvSpPr>
              <p:cNvPr id="161838" name="Line 54"/>
              <p:cNvSpPr>
                <a:spLocks noChangeShapeType="1"/>
              </p:cNvSpPr>
              <p:nvPr/>
            </p:nvSpPr>
            <p:spPr bwMode="auto">
              <a:xfrm>
                <a:off x="3696" y="3232"/>
                <a:ext cx="40" cy="344"/>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AU"/>
              </a:p>
            </p:txBody>
          </p:sp>
          <p:sp>
            <p:nvSpPr>
              <p:cNvPr id="161839" name="Line 55"/>
              <p:cNvSpPr>
                <a:spLocks noChangeShapeType="1"/>
              </p:cNvSpPr>
              <p:nvPr/>
            </p:nvSpPr>
            <p:spPr bwMode="auto">
              <a:xfrm flipV="1">
                <a:off x="3744" y="3224"/>
                <a:ext cx="16" cy="352"/>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en-AU"/>
              </a:p>
            </p:txBody>
          </p:sp>
          <p:sp>
            <p:nvSpPr>
              <p:cNvPr id="161840" name="Line 56"/>
              <p:cNvSpPr>
                <a:spLocks noChangeShapeType="1"/>
              </p:cNvSpPr>
              <p:nvPr/>
            </p:nvSpPr>
            <p:spPr bwMode="auto">
              <a:xfrm>
                <a:off x="3752" y="3248"/>
                <a:ext cx="32" cy="328"/>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en-AU"/>
              </a:p>
            </p:txBody>
          </p:sp>
          <p:sp>
            <p:nvSpPr>
              <p:cNvPr id="161841" name="Line 57"/>
              <p:cNvSpPr>
                <a:spLocks noChangeShapeType="1"/>
              </p:cNvSpPr>
              <p:nvPr/>
            </p:nvSpPr>
            <p:spPr bwMode="auto">
              <a:xfrm flipV="1">
                <a:off x="3792" y="3144"/>
                <a:ext cx="32" cy="432"/>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AU"/>
              </a:p>
            </p:txBody>
          </p:sp>
        </p:grpSp>
        <p:sp>
          <p:nvSpPr>
            <p:cNvPr id="161818" name="Text Box 58"/>
            <p:cNvSpPr txBox="1">
              <a:spLocks noChangeArrowheads="1"/>
            </p:cNvSpPr>
            <p:nvPr/>
          </p:nvSpPr>
          <p:spPr bwMode="auto">
            <a:xfrm>
              <a:off x="3079" y="3023"/>
              <a:ext cx="786" cy="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spcBef>
                  <a:spcPct val="20000"/>
                </a:spcBef>
                <a:buClr>
                  <a:srgbClr val="FF3300"/>
                </a:buClr>
                <a:buSzPct val="115000"/>
                <a:buFont typeface="Wingdings" pitchFamily="2" charset="2"/>
                <a:buChar char="§"/>
                <a:defRPr sz="2400">
                  <a:solidFill>
                    <a:srgbClr val="000000"/>
                  </a:solidFill>
                  <a:latin typeface="Arial" pitchFamily="34" charset="0"/>
                </a:defRPr>
              </a:lvl1pPr>
              <a:lvl2pPr marL="742950" indent="-285750" eaLnBrk="0" hangingPunct="0">
                <a:spcBef>
                  <a:spcPct val="20000"/>
                </a:spcBef>
                <a:buClr>
                  <a:srgbClr val="FF0066"/>
                </a:buClr>
                <a:buFont typeface="Wingdings" pitchFamily="2" charset="2"/>
                <a:buChar char="§"/>
                <a:defRPr sz="2000">
                  <a:solidFill>
                    <a:srgbClr val="000000"/>
                  </a:solidFill>
                  <a:latin typeface="Arial" pitchFamily="34" charset="0"/>
                </a:defRPr>
              </a:lvl2pPr>
              <a:lvl3pPr marL="1143000" indent="-228600" eaLnBrk="0" hangingPunct="0">
                <a:spcBef>
                  <a:spcPct val="20000"/>
                </a:spcBef>
                <a:buClr>
                  <a:srgbClr val="FFCC00"/>
                </a:buClr>
                <a:buSzPct val="115000"/>
                <a:buFont typeface="Wingdings" pitchFamily="2" charset="2"/>
                <a:buChar char="§"/>
                <a:defRPr>
                  <a:solidFill>
                    <a:srgbClr val="000000"/>
                  </a:solidFill>
                  <a:latin typeface="Arial" pitchFamily="34" charset="0"/>
                </a:defRPr>
              </a:lvl3pPr>
              <a:lvl4pPr marL="1600200" indent="-228600" eaLnBrk="0" hangingPunct="0">
                <a:spcBef>
                  <a:spcPct val="20000"/>
                </a:spcBef>
                <a:buFont typeface="Wingdings" pitchFamily="2" charset="2"/>
                <a:buChar char="§"/>
                <a:defRPr>
                  <a:solidFill>
                    <a:srgbClr val="000000"/>
                  </a:solidFill>
                  <a:latin typeface="Arial" pitchFamily="34" charset="0"/>
                </a:defRPr>
              </a:lvl4pPr>
              <a:lvl5pPr marL="2057400" indent="-228600" eaLnBrk="0" hangingPunct="0">
                <a:spcBef>
                  <a:spcPct val="20000"/>
                </a:spcBef>
                <a:buClr>
                  <a:schemeClr val="tx2"/>
                </a:buClr>
                <a:buSzPct val="115000"/>
                <a:buFont typeface="Wingdings" pitchFamily="2" charset="2"/>
                <a:buChar char="§"/>
                <a:defRPr>
                  <a:solidFill>
                    <a:srgbClr val="000000"/>
                  </a:solidFill>
                  <a:latin typeface="Arial" pitchFamily="34" charset="0"/>
                </a:defRPr>
              </a:lvl5pPr>
              <a:lvl6pPr marL="25146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6pPr>
              <a:lvl7pPr marL="29718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7pPr>
              <a:lvl8pPr marL="34290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8pPr>
              <a:lvl9pPr marL="38862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9pPr>
            </a:lstStyle>
            <a:p>
              <a:pPr eaLnBrk="1" hangingPunct="1">
                <a:spcBef>
                  <a:spcPct val="0"/>
                </a:spcBef>
                <a:buClrTx/>
                <a:buSzTx/>
                <a:buFontTx/>
                <a:buNone/>
              </a:pPr>
              <a:r>
                <a:rPr lang="en-AU" altLang="en-US" sz="1800"/>
                <a:t>Operating </a:t>
              </a:r>
              <a:br>
                <a:rPr lang="en-AU" altLang="en-US" sz="1800"/>
              </a:br>
              <a:r>
                <a:rPr lang="en-AU" altLang="en-US" sz="1800"/>
                <a:t>loads</a:t>
              </a:r>
            </a:p>
          </p:txBody>
        </p:sp>
      </p:grpSp>
      <p:grpSp>
        <p:nvGrpSpPr>
          <p:cNvPr id="621575" name="Group 7"/>
          <p:cNvGrpSpPr>
            <a:grpSpLocks/>
          </p:cNvGrpSpPr>
          <p:nvPr/>
        </p:nvGrpSpPr>
        <p:grpSpPr bwMode="auto">
          <a:xfrm>
            <a:off x="4405313" y="2108200"/>
            <a:ext cx="3590925" cy="2981325"/>
            <a:chOff x="2687" y="1192"/>
            <a:chExt cx="2262" cy="1878"/>
          </a:xfrm>
        </p:grpSpPr>
        <p:sp>
          <p:nvSpPr>
            <p:cNvPr id="161810" name="Text Box 8"/>
            <p:cNvSpPr txBox="1">
              <a:spLocks noChangeArrowheads="1"/>
            </p:cNvSpPr>
            <p:nvPr/>
          </p:nvSpPr>
          <p:spPr bwMode="auto">
            <a:xfrm>
              <a:off x="4009" y="2839"/>
              <a:ext cx="436" cy="231"/>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rgbClr val="FF3300"/>
                </a:buClr>
                <a:buSzPct val="115000"/>
                <a:buFont typeface="Wingdings" pitchFamily="2" charset="2"/>
                <a:buChar char="§"/>
                <a:defRPr sz="2400">
                  <a:solidFill>
                    <a:srgbClr val="000000"/>
                  </a:solidFill>
                  <a:latin typeface="Arial" pitchFamily="34" charset="0"/>
                </a:defRPr>
              </a:lvl1pPr>
              <a:lvl2pPr marL="742950" indent="-285750" eaLnBrk="0" hangingPunct="0">
                <a:spcBef>
                  <a:spcPct val="20000"/>
                </a:spcBef>
                <a:buClr>
                  <a:srgbClr val="FF0066"/>
                </a:buClr>
                <a:buFont typeface="Wingdings" pitchFamily="2" charset="2"/>
                <a:buChar char="§"/>
                <a:defRPr sz="2000">
                  <a:solidFill>
                    <a:srgbClr val="000000"/>
                  </a:solidFill>
                  <a:latin typeface="Arial" pitchFamily="34" charset="0"/>
                </a:defRPr>
              </a:lvl2pPr>
              <a:lvl3pPr marL="1143000" indent="-228600" eaLnBrk="0" hangingPunct="0">
                <a:spcBef>
                  <a:spcPct val="20000"/>
                </a:spcBef>
                <a:buClr>
                  <a:srgbClr val="FFCC00"/>
                </a:buClr>
                <a:buSzPct val="115000"/>
                <a:buFont typeface="Wingdings" pitchFamily="2" charset="2"/>
                <a:buChar char="§"/>
                <a:defRPr>
                  <a:solidFill>
                    <a:srgbClr val="000000"/>
                  </a:solidFill>
                  <a:latin typeface="Arial" pitchFamily="34" charset="0"/>
                </a:defRPr>
              </a:lvl3pPr>
              <a:lvl4pPr marL="1600200" indent="-228600" eaLnBrk="0" hangingPunct="0">
                <a:spcBef>
                  <a:spcPct val="20000"/>
                </a:spcBef>
                <a:buFont typeface="Wingdings" pitchFamily="2" charset="2"/>
                <a:buChar char="§"/>
                <a:defRPr>
                  <a:solidFill>
                    <a:srgbClr val="000000"/>
                  </a:solidFill>
                  <a:latin typeface="Arial" pitchFamily="34" charset="0"/>
                </a:defRPr>
              </a:lvl4pPr>
              <a:lvl5pPr marL="2057400" indent="-228600" eaLnBrk="0" hangingPunct="0">
                <a:spcBef>
                  <a:spcPct val="20000"/>
                </a:spcBef>
                <a:buClr>
                  <a:schemeClr val="tx2"/>
                </a:buClr>
                <a:buSzPct val="115000"/>
                <a:buFont typeface="Wingdings" pitchFamily="2" charset="2"/>
                <a:buChar char="§"/>
                <a:defRPr>
                  <a:solidFill>
                    <a:srgbClr val="000000"/>
                  </a:solidFill>
                  <a:latin typeface="Arial" pitchFamily="34" charset="0"/>
                </a:defRPr>
              </a:lvl5pPr>
              <a:lvl6pPr marL="25146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6pPr>
              <a:lvl7pPr marL="29718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7pPr>
              <a:lvl8pPr marL="34290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8pPr>
              <a:lvl9pPr marL="38862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9pPr>
            </a:lstStyle>
            <a:p>
              <a:pPr eaLnBrk="1" hangingPunct="1">
                <a:spcBef>
                  <a:spcPct val="0"/>
                </a:spcBef>
                <a:buClrTx/>
                <a:buSzTx/>
                <a:buFontTx/>
                <a:buNone/>
              </a:pPr>
              <a:r>
                <a:rPr lang="en-US" altLang="en-US" sz="1800"/>
                <a:t>Time</a:t>
              </a:r>
            </a:p>
          </p:txBody>
        </p:sp>
        <p:grpSp>
          <p:nvGrpSpPr>
            <p:cNvPr id="161811" name="Group 9"/>
            <p:cNvGrpSpPr>
              <a:grpSpLocks/>
            </p:cNvGrpSpPr>
            <p:nvPr/>
          </p:nvGrpSpPr>
          <p:grpSpPr bwMode="auto">
            <a:xfrm>
              <a:off x="2687" y="1192"/>
              <a:ext cx="2262" cy="1584"/>
              <a:chOff x="2687" y="1192"/>
              <a:chExt cx="2262" cy="1584"/>
            </a:xfrm>
          </p:grpSpPr>
          <p:sp>
            <p:nvSpPr>
              <p:cNvPr id="161812" name="Line 10"/>
              <p:cNvSpPr>
                <a:spLocks noChangeShapeType="1"/>
              </p:cNvSpPr>
              <p:nvPr/>
            </p:nvSpPr>
            <p:spPr bwMode="auto">
              <a:xfrm>
                <a:off x="3003" y="1192"/>
                <a:ext cx="0" cy="1584"/>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61813" name="Line 11"/>
              <p:cNvSpPr>
                <a:spLocks noChangeShapeType="1"/>
              </p:cNvSpPr>
              <p:nvPr/>
            </p:nvSpPr>
            <p:spPr bwMode="auto">
              <a:xfrm>
                <a:off x="3004" y="2776"/>
                <a:ext cx="1655" cy="0"/>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61814" name="Text Box 12"/>
              <p:cNvSpPr txBox="1">
                <a:spLocks noChangeArrowheads="1"/>
              </p:cNvSpPr>
              <p:nvPr/>
            </p:nvSpPr>
            <p:spPr bwMode="auto">
              <a:xfrm rot="-5400000">
                <a:off x="2473" y="1895"/>
                <a:ext cx="660" cy="231"/>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rgbClr val="FF3300"/>
                  </a:buClr>
                  <a:buSzPct val="115000"/>
                  <a:buFont typeface="Wingdings" pitchFamily="2" charset="2"/>
                  <a:buChar char="§"/>
                  <a:defRPr sz="2400">
                    <a:solidFill>
                      <a:srgbClr val="000000"/>
                    </a:solidFill>
                    <a:latin typeface="Arial" pitchFamily="34" charset="0"/>
                  </a:defRPr>
                </a:lvl1pPr>
                <a:lvl2pPr marL="742950" indent="-285750" eaLnBrk="0" hangingPunct="0">
                  <a:spcBef>
                    <a:spcPct val="20000"/>
                  </a:spcBef>
                  <a:buClr>
                    <a:srgbClr val="FF0066"/>
                  </a:buClr>
                  <a:buFont typeface="Wingdings" pitchFamily="2" charset="2"/>
                  <a:buChar char="§"/>
                  <a:defRPr sz="2000">
                    <a:solidFill>
                      <a:srgbClr val="000000"/>
                    </a:solidFill>
                    <a:latin typeface="Arial" pitchFamily="34" charset="0"/>
                  </a:defRPr>
                </a:lvl2pPr>
                <a:lvl3pPr marL="1143000" indent="-228600" eaLnBrk="0" hangingPunct="0">
                  <a:spcBef>
                    <a:spcPct val="20000"/>
                  </a:spcBef>
                  <a:buClr>
                    <a:srgbClr val="FFCC00"/>
                  </a:buClr>
                  <a:buSzPct val="115000"/>
                  <a:buFont typeface="Wingdings" pitchFamily="2" charset="2"/>
                  <a:buChar char="§"/>
                  <a:defRPr>
                    <a:solidFill>
                      <a:srgbClr val="000000"/>
                    </a:solidFill>
                    <a:latin typeface="Arial" pitchFamily="34" charset="0"/>
                  </a:defRPr>
                </a:lvl3pPr>
                <a:lvl4pPr marL="1600200" indent="-228600" eaLnBrk="0" hangingPunct="0">
                  <a:spcBef>
                    <a:spcPct val="20000"/>
                  </a:spcBef>
                  <a:buFont typeface="Wingdings" pitchFamily="2" charset="2"/>
                  <a:buChar char="§"/>
                  <a:defRPr>
                    <a:solidFill>
                      <a:srgbClr val="000000"/>
                    </a:solidFill>
                    <a:latin typeface="Arial" pitchFamily="34" charset="0"/>
                  </a:defRPr>
                </a:lvl4pPr>
                <a:lvl5pPr marL="2057400" indent="-228600" eaLnBrk="0" hangingPunct="0">
                  <a:spcBef>
                    <a:spcPct val="20000"/>
                  </a:spcBef>
                  <a:buClr>
                    <a:schemeClr val="tx2"/>
                  </a:buClr>
                  <a:buSzPct val="115000"/>
                  <a:buFont typeface="Wingdings" pitchFamily="2" charset="2"/>
                  <a:buChar char="§"/>
                  <a:defRPr>
                    <a:solidFill>
                      <a:srgbClr val="000000"/>
                    </a:solidFill>
                    <a:latin typeface="Arial" pitchFamily="34" charset="0"/>
                  </a:defRPr>
                </a:lvl5pPr>
                <a:lvl6pPr marL="25146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6pPr>
                <a:lvl7pPr marL="29718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7pPr>
                <a:lvl8pPr marL="34290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8pPr>
                <a:lvl9pPr marL="38862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9pPr>
              </a:lstStyle>
              <a:p>
                <a:pPr eaLnBrk="1" hangingPunct="1">
                  <a:spcBef>
                    <a:spcPct val="0"/>
                  </a:spcBef>
                  <a:buClrTx/>
                  <a:buSzTx/>
                  <a:buFontTx/>
                  <a:buNone/>
                </a:pPr>
                <a:r>
                  <a:rPr lang="en-US" altLang="en-US" sz="1800"/>
                  <a:t>Strength</a:t>
                </a:r>
              </a:p>
            </p:txBody>
          </p:sp>
          <p:sp>
            <p:nvSpPr>
              <p:cNvPr id="161815" name="Line 13"/>
              <p:cNvSpPr>
                <a:spLocks noChangeShapeType="1"/>
              </p:cNvSpPr>
              <p:nvPr/>
            </p:nvSpPr>
            <p:spPr bwMode="auto">
              <a:xfrm>
                <a:off x="2995" y="1712"/>
                <a:ext cx="1912" cy="0"/>
              </a:xfrm>
              <a:prstGeom prst="line">
                <a:avLst/>
              </a:prstGeom>
              <a:noFill/>
              <a:ln w="38100">
                <a:solidFill>
                  <a:srgbClr val="0033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61816" name="Text Box 14"/>
              <p:cNvSpPr txBox="1">
                <a:spLocks noChangeArrowheads="1"/>
              </p:cNvSpPr>
              <p:nvPr/>
            </p:nvSpPr>
            <p:spPr bwMode="auto">
              <a:xfrm>
                <a:off x="3689" y="1519"/>
                <a:ext cx="1260" cy="231"/>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rgbClr val="FF3300"/>
                  </a:buClr>
                  <a:buSzPct val="115000"/>
                  <a:buFont typeface="Wingdings" pitchFamily="2" charset="2"/>
                  <a:buChar char="§"/>
                  <a:defRPr sz="2400">
                    <a:solidFill>
                      <a:srgbClr val="000000"/>
                    </a:solidFill>
                    <a:latin typeface="Arial" pitchFamily="34" charset="0"/>
                  </a:defRPr>
                </a:lvl1pPr>
                <a:lvl2pPr marL="742950" indent="-285750" eaLnBrk="0" hangingPunct="0">
                  <a:spcBef>
                    <a:spcPct val="20000"/>
                  </a:spcBef>
                  <a:buClr>
                    <a:srgbClr val="FF0066"/>
                  </a:buClr>
                  <a:buFont typeface="Wingdings" pitchFamily="2" charset="2"/>
                  <a:buChar char="§"/>
                  <a:defRPr sz="2000">
                    <a:solidFill>
                      <a:srgbClr val="000000"/>
                    </a:solidFill>
                    <a:latin typeface="Arial" pitchFamily="34" charset="0"/>
                  </a:defRPr>
                </a:lvl2pPr>
                <a:lvl3pPr marL="1143000" indent="-228600" eaLnBrk="0" hangingPunct="0">
                  <a:spcBef>
                    <a:spcPct val="20000"/>
                  </a:spcBef>
                  <a:buClr>
                    <a:srgbClr val="FFCC00"/>
                  </a:buClr>
                  <a:buSzPct val="115000"/>
                  <a:buFont typeface="Wingdings" pitchFamily="2" charset="2"/>
                  <a:buChar char="§"/>
                  <a:defRPr>
                    <a:solidFill>
                      <a:srgbClr val="000000"/>
                    </a:solidFill>
                    <a:latin typeface="Arial" pitchFamily="34" charset="0"/>
                  </a:defRPr>
                </a:lvl3pPr>
                <a:lvl4pPr marL="1600200" indent="-228600" eaLnBrk="0" hangingPunct="0">
                  <a:spcBef>
                    <a:spcPct val="20000"/>
                  </a:spcBef>
                  <a:buFont typeface="Wingdings" pitchFamily="2" charset="2"/>
                  <a:buChar char="§"/>
                  <a:defRPr>
                    <a:solidFill>
                      <a:srgbClr val="000000"/>
                    </a:solidFill>
                    <a:latin typeface="Arial" pitchFamily="34" charset="0"/>
                  </a:defRPr>
                </a:lvl4pPr>
                <a:lvl5pPr marL="2057400" indent="-228600" eaLnBrk="0" hangingPunct="0">
                  <a:spcBef>
                    <a:spcPct val="20000"/>
                  </a:spcBef>
                  <a:buClr>
                    <a:schemeClr val="tx2"/>
                  </a:buClr>
                  <a:buSzPct val="115000"/>
                  <a:buFont typeface="Wingdings" pitchFamily="2" charset="2"/>
                  <a:buChar char="§"/>
                  <a:defRPr>
                    <a:solidFill>
                      <a:srgbClr val="000000"/>
                    </a:solidFill>
                    <a:latin typeface="Arial" pitchFamily="34" charset="0"/>
                  </a:defRPr>
                </a:lvl5pPr>
                <a:lvl6pPr marL="25146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6pPr>
                <a:lvl7pPr marL="29718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7pPr>
                <a:lvl8pPr marL="34290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8pPr>
                <a:lvl9pPr marL="38862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9pPr>
              </a:lstStyle>
              <a:p>
                <a:pPr eaLnBrk="1" hangingPunct="1">
                  <a:spcBef>
                    <a:spcPct val="0"/>
                  </a:spcBef>
                  <a:buClrTx/>
                  <a:buSzTx/>
                  <a:buFontTx/>
                  <a:buNone/>
                </a:pPr>
                <a:r>
                  <a:rPr lang="en-US" altLang="en-US" sz="1800">
                    <a:solidFill>
                      <a:srgbClr val="003399"/>
                    </a:solidFill>
                  </a:rPr>
                  <a:t>Required strength</a:t>
                </a:r>
              </a:p>
            </p:txBody>
          </p:sp>
        </p:grpSp>
      </p:grpSp>
      <p:grpSp>
        <p:nvGrpSpPr>
          <p:cNvPr id="4" name="Group 3"/>
          <p:cNvGrpSpPr/>
          <p:nvPr/>
        </p:nvGrpSpPr>
        <p:grpSpPr>
          <a:xfrm>
            <a:off x="4800600" y="2082800"/>
            <a:ext cx="1701800" cy="901700"/>
            <a:chOff x="4800600" y="2082800"/>
            <a:chExt cx="1701800" cy="901700"/>
          </a:xfrm>
        </p:grpSpPr>
        <p:sp>
          <p:nvSpPr>
            <p:cNvPr id="621594" name="Oval 26"/>
            <p:cNvSpPr>
              <a:spLocks noChangeArrowheads="1"/>
            </p:cNvSpPr>
            <p:nvPr/>
          </p:nvSpPr>
          <p:spPr bwMode="auto">
            <a:xfrm>
              <a:off x="4800600" y="2349500"/>
              <a:ext cx="520700" cy="635000"/>
            </a:xfrm>
            <a:prstGeom prst="ellipse">
              <a:avLst/>
            </a:prstGeom>
            <a:solidFill>
              <a:srgbClr val="008000">
                <a:alpha val="34901"/>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lvl1pPr eaLnBrk="0" hangingPunct="0">
                <a:spcBef>
                  <a:spcPct val="20000"/>
                </a:spcBef>
                <a:buClr>
                  <a:srgbClr val="FF3300"/>
                </a:buClr>
                <a:buSzPct val="115000"/>
                <a:buFont typeface="Wingdings" pitchFamily="2" charset="2"/>
                <a:buChar char="§"/>
                <a:defRPr sz="2400">
                  <a:solidFill>
                    <a:srgbClr val="000000"/>
                  </a:solidFill>
                  <a:latin typeface="Arial" pitchFamily="34" charset="0"/>
                </a:defRPr>
              </a:lvl1pPr>
              <a:lvl2pPr marL="742950" indent="-285750" eaLnBrk="0" hangingPunct="0">
                <a:spcBef>
                  <a:spcPct val="20000"/>
                </a:spcBef>
                <a:buClr>
                  <a:srgbClr val="FF0066"/>
                </a:buClr>
                <a:buFont typeface="Wingdings" pitchFamily="2" charset="2"/>
                <a:buChar char="§"/>
                <a:defRPr sz="2000">
                  <a:solidFill>
                    <a:srgbClr val="000000"/>
                  </a:solidFill>
                  <a:latin typeface="Arial" pitchFamily="34" charset="0"/>
                </a:defRPr>
              </a:lvl2pPr>
              <a:lvl3pPr marL="1143000" indent="-228600" eaLnBrk="0" hangingPunct="0">
                <a:spcBef>
                  <a:spcPct val="20000"/>
                </a:spcBef>
                <a:buClr>
                  <a:srgbClr val="FFCC00"/>
                </a:buClr>
                <a:buSzPct val="115000"/>
                <a:buFont typeface="Wingdings" pitchFamily="2" charset="2"/>
                <a:buChar char="§"/>
                <a:defRPr>
                  <a:solidFill>
                    <a:srgbClr val="000000"/>
                  </a:solidFill>
                  <a:latin typeface="Arial" pitchFamily="34" charset="0"/>
                </a:defRPr>
              </a:lvl3pPr>
              <a:lvl4pPr marL="1600200" indent="-228600" eaLnBrk="0" hangingPunct="0">
                <a:spcBef>
                  <a:spcPct val="20000"/>
                </a:spcBef>
                <a:buFont typeface="Wingdings" pitchFamily="2" charset="2"/>
                <a:buChar char="§"/>
                <a:defRPr>
                  <a:solidFill>
                    <a:srgbClr val="000000"/>
                  </a:solidFill>
                  <a:latin typeface="Arial" pitchFamily="34" charset="0"/>
                </a:defRPr>
              </a:lvl4pPr>
              <a:lvl5pPr marL="2057400" indent="-228600" eaLnBrk="0" hangingPunct="0">
                <a:spcBef>
                  <a:spcPct val="20000"/>
                </a:spcBef>
                <a:buClr>
                  <a:schemeClr val="tx2"/>
                </a:buClr>
                <a:buSzPct val="115000"/>
                <a:buFont typeface="Wingdings" pitchFamily="2" charset="2"/>
                <a:buChar char="§"/>
                <a:defRPr>
                  <a:solidFill>
                    <a:srgbClr val="000000"/>
                  </a:solidFill>
                  <a:latin typeface="Arial" pitchFamily="34" charset="0"/>
                </a:defRPr>
              </a:lvl5pPr>
              <a:lvl6pPr marL="25146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6pPr>
              <a:lvl7pPr marL="29718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7pPr>
              <a:lvl8pPr marL="34290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8pPr>
              <a:lvl9pPr marL="38862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9pPr>
            </a:lstStyle>
            <a:p>
              <a:pPr eaLnBrk="1" hangingPunct="1">
                <a:spcBef>
                  <a:spcPct val="0"/>
                </a:spcBef>
                <a:buClrTx/>
                <a:buSzTx/>
                <a:buFontTx/>
                <a:buNone/>
              </a:pPr>
              <a:endParaRPr lang="en-US" altLang="en-US" sz="1800"/>
            </a:p>
          </p:txBody>
        </p:sp>
        <p:sp>
          <p:nvSpPr>
            <p:cNvPr id="2" name="TextBox 1"/>
            <p:cNvSpPr txBox="1"/>
            <p:nvPr/>
          </p:nvSpPr>
          <p:spPr>
            <a:xfrm>
              <a:off x="5727700" y="2082800"/>
              <a:ext cx="774700" cy="369332"/>
            </a:xfrm>
            <a:prstGeom prst="rect">
              <a:avLst/>
            </a:prstGeom>
            <a:noFill/>
          </p:spPr>
          <p:txBody>
            <a:bodyPr wrap="square" rtlCol="0">
              <a:spAutoFit/>
            </a:bodyPr>
            <a:lstStyle/>
            <a:p>
              <a:r>
                <a:rPr lang="en-AU" dirty="0">
                  <a:solidFill>
                    <a:schemeClr val="accent1">
                      <a:lumMod val="50000"/>
                    </a:schemeClr>
                  </a:solidFill>
                </a:rPr>
                <a:t>V</a:t>
              </a:r>
              <a:r>
                <a:rPr lang="en-AU" dirty="0" smtClean="0">
                  <a:solidFill>
                    <a:schemeClr val="accent1">
                      <a:lumMod val="50000"/>
                    </a:schemeClr>
                  </a:solidFill>
                </a:rPr>
                <a:t>oids</a:t>
              </a:r>
              <a:endParaRPr lang="en-AU" dirty="0">
                <a:solidFill>
                  <a:schemeClr val="accent1">
                    <a:lumMod val="50000"/>
                  </a:schemeClr>
                </a:solidFill>
              </a:endParaRPr>
            </a:p>
          </p:txBody>
        </p:sp>
        <p:sp>
          <p:nvSpPr>
            <p:cNvPr id="3" name="Down Arrow 2"/>
            <p:cNvSpPr/>
            <p:nvPr/>
          </p:nvSpPr>
          <p:spPr bwMode="auto">
            <a:xfrm rot="4373762">
              <a:off x="5390993" y="2135463"/>
              <a:ext cx="299555" cy="616212"/>
            </a:xfrm>
            <a:prstGeom prst="downArrow">
              <a:avLst>
                <a:gd name="adj1" fmla="val 30832"/>
                <a:gd name="adj2" fmla="val 84863"/>
              </a:avLst>
            </a:prstGeom>
            <a:solidFill>
              <a:srgbClr val="008000"/>
            </a:solidFill>
            <a:ln w="9525" cap="flat" cmpd="sng" algn="ctr">
              <a:solidFill>
                <a:schemeClr val="accent1">
                  <a:lumMod val="7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5" name="Group 4"/>
          <p:cNvGrpSpPr/>
          <p:nvPr/>
        </p:nvGrpSpPr>
        <p:grpSpPr>
          <a:xfrm>
            <a:off x="6705600" y="4152900"/>
            <a:ext cx="1181100" cy="1613932"/>
            <a:chOff x="6705600" y="4152900"/>
            <a:chExt cx="1181100" cy="1613932"/>
          </a:xfrm>
        </p:grpSpPr>
        <p:sp>
          <p:nvSpPr>
            <p:cNvPr id="621595" name="Oval 27"/>
            <p:cNvSpPr>
              <a:spLocks noChangeArrowheads="1"/>
            </p:cNvSpPr>
            <p:nvPr/>
          </p:nvSpPr>
          <p:spPr bwMode="auto">
            <a:xfrm>
              <a:off x="7086600" y="4152900"/>
              <a:ext cx="520700" cy="635000"/>
            </a:xfrm>
            <a:prstGeom prst="ellipse">
              <a:avLst/>
            </a:prstGeom>
            <a:solidFill>
              <a:srgbClr val="008000">
                <a:alpha val="34901"/>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lvl1pPr eaLnBrk="0" hangingPunct="0">
                <a:spcBef>
                  <a:spcPct val="20000"/>
                </a:spcBef>
                <a:buClr>
                  <a:srgbClr val="FF3300"/>
                </a:buClr>
                <a:buSzPct val="115000"/>
                <a:buFont typeface="Wingdings" pitchFamily="2" charset="2"/>
                <a:buChar char="§"/>
                <a:defRPr sz="2400">
                  <a:solidFill>
                    <a:srgbClr val="000000"/>
                  </a:solidFill>
                  <a:latin typeface="Arial" pitchFamily="34" charset="0"/>
                </a:defRPr>
              </a:lvl1pPr>
              <a:lvl2pPr marL="742950" indent="-285750" eaLnBrk="0" hangingPunct="0">
                <a:spcBef>
                  <a:spcPct val="20000"/>
                </a:spcBef>
                <a:buClr>
                  <a:srgbClr val="FF0066"/>
                </a:buClr>
                <a:buFont typeface="Wingdings" pitchFamily="2" charset="2"/>
                <a:buChar char="§"/>
                <a:defRPr sz="2000">
                  <a:solidFill>
                    <a:srgbClr val="000000"/>
                  </a:solidFill>
                  <a:latin typeface="Arial" pitchFamily="34" charset="0"/>
                </a:defRPr>
              </a:lvl2pPr>
              <a:lvl3pPr marL="1143000" indent="-228600" eaLnBrk="0" hangingPunct="0">
                <a:spcBef>
                  <a:spcPct val="20000"/>
                </a:spcBef>
                <a:buClr>
                  <a:srgbClr val="FFCC00"/>
                </a:buClr>
                <a:buSzPct val="115000"/>
                <a:buFont typeface="Wingdings" pitchFamily="2" charset="2"/>
                <a:buChar char="§"/>
                <a:defRPr>
                  <a:solidFill>
                    <a:srgbClr val="000000"/>
                  </a:solidFill>
                  <a:latin typeface="Arial" pitchFamily="34" charset="0"/>
                </a:defRPr>
              </a:lvl3pPr>
              <a:lvl4pPr marL="1600200" indent="-228600" eaLnBrk="0" hangingPunct="0">
                <a:spcBef>
                  <a:spcPct val="20000"/>
                </a:spcBef>
                <a:buFont typeface="Wingdings" pitchFamily="2" charset="2"/>
                <a:buChar char="§"/>
                <a:defRPr>
                  <a:solidFill>
                    <a:srgbClr val="000000"/>
                  </a:solidFill>
                  <a:latin typeface="Arial" pitchFamily="34" charset="0"/>
                </a:defRPr>
              </a:lvl4pPr>
              <a:lvl5pPr marL="2057400" indent="-228600" eaLnBrk="0" hangingPunct="0">
                <a:spcBef>
                  <a:spcPct val="20000"/>
                </a:spcBef>
                <a:buClr>
                  <a:schemeClr val="tx2"/>
                </a:buClr>
                <a:buSzPct val="115000"/>
                <a:buFont typeface="Wingdings" pitchFamily="2" charset="2"/>
                <a:buChar char="§"/>
                <a:defRPr>
                  <a:solidFill>
                    <a:srgbClr val="000000"/>
                  </a:solidFill>
                  <a:latin typeface="Arial" pitchFamily="34" charset="0"/>
                </a:defRPr>
              </a:lvl5pPr>
              <a:lvl6pPr marL="25146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6pPr>
              <a:lvl7pPr marL="29718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7pPr>
              <a:lvl8pPr marL="34290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8pPr>
              <a:lvl9pPr marL="38862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9pPr>
            </a:lstStyle>
            <a:p>
              <a:pPr eaLnBrk="1" hangingPunct="1">
                <a:spcBef>
                  <a:spcPct val="0"/>
                </a:spcBef>
                <a:buClrTx/>
                <a:buSzTx/>
                <a:buFontTx/>
                <a:buNone/>
              </a:pPr>
              <a:endParaRPr lang="en-US" altLang="en-US" sz="1800"/>
            </a:p>
          </p:txBody>
        </p:sp>
        <p:sp>
          <p:nvSpPr>
            <p:cNvPr id="60" name="TextBox 59"/>
            <p:cNvSpPr txBox="1"/>
            <p:nvPr/>
          </p:nvSpPr>
          <p:spPr>
            <a:xfrm>
              <a:off x="6705600" y="5397500"/>
              <a:ext cx="1181100" cy="369332"/>
            </a:xfrm>
            <a:prstGeom prst="rect">
              <a:avLst/>
            </a:prstGeom>
            <a:noFill/>
          </p:spPr>
          <p:txBody>
            <a:bodyPr wrap="square" rtlCol="0">
              <a:spAutoFit/>
            </a:bodyPr>
            <a:lstStyle/>
            <a:p>
              <a:r>
                <a:rPr lang="en-AU" dirty="0" smtClean="0">
                  <a:solidFill>
                    <a:schemeClr val="accent1">
                      <a:lumMod val="50000"/>
                    </a:schemeClr>
                  </a:solidFill>
                </a:rPr>
                <a:t>Disbonds</a:t>
              </a:r>
              <a:endParaRPr lang="en-AU" dirty="0">
                <a:solidFill>
                  <a:schemeClr val="accent1">
                    <a:lumMod val="50000"/>
                  </a:schemeClr>
                </a:solidFill>
              </a:endParaRPr>
            </a:p>
          </p:txBody>
        </p:sp>
        <p:sp>
          <p:nvSpPr>
            <p:cNvPr id="62" name="Down Arrow 61"/>
            <p:cNvSpPr/>
            <p:nvPr/>
          </p:nvSpPr>
          <p:spPr bwMode="auto">
            <a:xfrm rot="11863402">
              <a:off x="7056991" y="4738495"/>
              <a:ext cx="304556" cy="757628"/>
            </a:xfrm>
            <a:prstGeom prst="downArrow">
              <a:avLst>
                <a:gd name="adj1" fmla="val 30832"/>
                <a:gd name="adj2" fmla="val 84863"/>
              </a:avLst>
            </a:prstGeom>
            <a:solidFill>
              <a:srgbClr val="008000"/>
            </a:solidFill>
            <a:ln w="9525" cap="flat" cmpd="sng" algn="ctr">
              <a:solidFill>
                <a:schemeClr val="accent1">
                  <a:lumMod val="7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7327073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621571">
                                            <p:txEl>
                                              <p:pRg st="0" end="0"/>
                                            </p:txEl>
                                          </p:spTgt>
                                        </p:tgtEl>
                                        <p:attrNameLst>
                                          <p:attrName>style.visibility</p:attrName>
                                        </p:attrNameLst>
                                      </p:cBhvr>
                                      <p:to>
                                        <p:strVal val="visible"/>
                                      </p:to>
                                    </p:set>
                                    <p:anim calcmode="lin" valueType="num">
                                      <p:cBhvr additive="base">
                                        <p:cTn id="7" dur="500" fill="hold"/>
                                        <p:tgtEl>
                                          <p:spTgt spid="6215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1571">
                                            <p:txEl>
                                              <p:pRg st="0" end="0"/>
                                            </p:txEl>
                                          </p:spTgt>
                                        </p:tgtEl>
                                        <p:attrNameLst>
                                          <p:attrName>ppt_y</p:attrName>
                                        </p:attrNameLst>
                                      </p:cBhvr>
                                      <p:tavLst>
                                        <p:tav tm="0">
                                          <p:val>
                                            <p:strVal val="1+#ppt_h/2"/>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621575"/>
                                        </p:tgtEl>
                                        <p:attrNameLst>
                                          <p:attrName>style.visibility</p:attrName>
                                        </p:attrNameLst>
                                      </p:cBhvr>
                                      <p:to>
                                        <p:strVal val="visible"/>
                                      </p:to>
                                    </p:set>
                                  </p:childTnLst>
                                </p:cTn>
                              </p:par>
                              <p:par>
                                <p:cTn id="11" presetID="2" presetClass="entr" presetSubtype="4" fill="hold" nodeType="withEffect">
                                  <p:stCondLst>
                                    <p:cond delay="0"/>
                                  </p:stCondLst>
                                  <p:childTnLst>
                                    <p:set>
                                      <p:cBhvr>
                                        <p:cTn id="12" dur="1" fill="hold">
                                          <p:stCondLst>
                                            <p:cond delay="0"/>
                                          </p:stCondLst>
                                        </p:cTn>
                                        <p:tgtEl>
                                          <p:spTgt spid="621572"/>
                                        </p:tgtEl>
                                        <p:attrNameLst>
                                          <p:attrName>style.visibility</p:attrName>
                                        </p:attrNameLst>
                                      </p:cBhvr>
                                      <p:to>
                                        <p:strVal val="visible"/>
                                      </p:to>
                                    </p:set>
                                    <p:anim calcmode="lin" valueType="num">
                                      <p:cBhvr additive="base">
                                        <p:cTn id="13" dur="500" fill="hold"/>
                                        <p:tgtEl>
                                          <p:spTgt spid="621572"/>
                                        </p:tgtEl>
                                        <p:attrNameLst>
                                          <p:attrName>ppt_x</p:attrName>
                                        </p:attrNameLst>
                                      </p:cBhvr>
                                      <p:tavLst>
                                        <p:tav tm="0">
                                          <p:val>
                                            <p:strVal val="#ppt_x"/>
                                          </p:val>
                                        </p:tav>
                                        <p:tav tm="100000">
                                          <p:val>
                                            <p:strVal val="#ppt_x"/>
                                          </p:val>
                                        </p:tav>
                                      </p:tavLst>
                                    </p:anim>
                                    <p:anim calcmode="lin" valueType="num">
                                      <p:cBhvr additive="base">
                                        <p:cTn id="14" dur="500" fill="hold"/>
                                        <p:tgtEl>
                                          <p:spTgt spid="62157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21583"/>
                                        </p:tgtEl>
                                        <p:attrNameLst>
                                          <p:attrName>style.visibility</p:attrName>
                                        </p:attrNameLst>
                                      </p:cBhvr>
                                      <p:to>
                                        <p:strVal val="visible"/>
                                      </p:to>
                                    </p:set>
                                    <p:anim calcmode="lin" valueType="num">
                                      <p:cBhvr additive="base">
                                        <p:cTn id="17" dur="500" fill="hold"/>
                                        <p:tgtEl>
                                          <p:spTgt spid="621583"/>
                                        </p:tgtEl>
                                        <p:attrNameLst>
                                          <p:attrName>ppt_x</p:attrName>
                                        </p:attrNameLst>
                                      </p:cBhvr>
                                      <p:tavLst>
                                        <p:tav tm="0">
                                          <p:val>
                                            <p:strVal val="#ppt_x"/>
                                          </p:val>
                                        </p:tav>
                                        <p:tav tm="100000">
                                          <p:val>
                                            <p:strVal val="#ppt_x"/>
                                          </p:val>
                                        </p:tav>
                                      </p:tavLst>
                                    </p:anim>
                                    <p:anim calcmode="lin" valueType="num">
                                      <p:cBhvr additive="base">
                                        <p:cTn id="18" dur="500" fill="hold"/>
                                        <p:tgtEl>
                                          <p:spTgt spid="621583"/>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21571">
                                            <p:txEl>
                                              <p:pRg st="1" end="1"/>
                                            </p:txEl>
                                          </p:spTgt>
                                        </p:tgtEl>
                                        <p:attrNameLst>
                                          <p:attrName>style.visibility</p:attrName>
                                        </p:attrNameLst>
                                      </p:cBhvr>
                                      <p:to>
                                        <p:strVal val="visible"/>
                                      </p:to>
                                    </p:set>
                                    <p:anim calcmode="lin" valueType="num">
                                      <p:cBhvr additive="base">
                                        <p:cTn id="23" dur="500" fill="hold"/>
                                        <p:tgtEl>
                                          <p:spTgt spid="621571">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21571">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21590"/>
                                        </p:tgtEl>
                                        <p:attrNameLst>
                                          <p:attrName>style.visibility</p:attrName>
                                        </p:attrNameLst>
                                      </p:cBhvr>
                                      <p:to>
                                        <p:strVal val="visible"/>
                                      </p:to>
                                    </p:set>
                                    <p:anim calcmode="lin" valueType="num">
                                      <p:cBhvr additive="base">
                                        <p:cTn id="27" dur="500" fill="hold"/>
                                        <p:tgtEl>
                                          <p:spTgt spid="621590"/>
                                        </p:tgtEl>
                                        <p:attrNameLst>
                                          <p:attrName>ppt_x</p:attrName>
                                        </p:attrNameLst>
                                      </p:cBhvr>
                                      <p:tavLst>
                                        <p:tav tm="0">
                                          <p:val>
                                            <p:strVal val="#ppt_x"/>
                                          </p:val>
                                        </p:tav>
                                        <p:tav tm="100000">
                                          <p:val>
                                            <p:strVal val="#ppt_x"/>
                                          </p:val>
                                        </p:tav>
                                      </p:tavLst>
                                    </p:anim>
                                    <p:anim calcmode="lin" valueType="num">
                                      <p:cBhvr additive="base">
                                        <p:cTn id="28" dur="500" fill="hold"/>
                                        <p:tgtEl>
                                          <p:spTgt spid="62159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21571">
                                            <p:txEl>
                                              <p:pRg st="2" end="2"/>
                                            </p:txEl>
                                          </p:spTgt>
                                        </p:tgtEl>
                                        <p:attrNameLst>
                                          <p:attrName>style.visibility</p:attrName>
                                        </p:attrNameLst>
                                      </p:cBhvr>
                                      <p:to>
                                        <p:strVal val="visible"/>
                                      </p:to>
                                    </p:set>
                                    <p:anim calcmode="lin" valueType="num">
                                      <p:cBhvr additive="base">
                                        <p:cTn id="41" dur="500" fill="hold"/>
                                        <p:tgtEl>
                                          <p:spTgt spid="621571">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21571">
                                            <p:txEl>
                                              <p:pRg st="2" end="2"/>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621601"/>
                                        </p:tgtEl>
                                        <p:attrNameLst>
                                          <p:attrName>style.visibility</p:attrName>
                                        </p:attrNameLst>
                                      </p:cBhvr>
                                      <p:to>
                                        <p:strVal val="visible"/>
                                      </p:to>
                                    </p:set>
                                    <p:anim calcmode="lin" valueType="num">
                                      <p:cBhvr additive="base">
                                        <p:cTn id="45" dur="500" fill="hold"/>
                                        <p:tgtEl>
                                          <p:spTgt spid="621601"/>
                                        </p:tgtEl>
                                        <p:attrNameLst>
                                          <p:attrName>ppt_x</p:attrName>
                                        </p:attrNameLst>
                                      </p:cBhvr>
                                      <p:tavLst>
                                        <p:tav tm="0">
                                          <p:val>
                                            <p:strVal val="#ppt_x"/>
                                          </p:val>
                                        </p:tav>
                                        <p:tav tm="100000">
                                          <p:val>
                                            <p:strVal val="#ppt_x"/>
                                          </p:val>
                                        </p:tav>
                                      </p:tavLst>
                                    </p:anim>
                                    <p:anim calcmode="lin" valueType="num">
                                      <p:cBhvr additive="base">
                                        <p:cTn id="46" dur="500" fill="hold"/>
                                        <p:tgtEl>
                                          <p:spTgt spid="621601"/>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621571">
                                            <p:txEl>
                                              <p:pRg st="3" end="3"/>
                                            </p:txEl>
                                          </p:spTgt>
                                        </p:tgtEl>
                                        <p:attrNameLst>
                                          <p:attrName>style.visibility</p:attrName>
                                        </p:attrNameLst>
                                      </p:cBhvr>
                                      <p:to>
                                        <p:strVal val="visible"/>
                                      </p:to>
                                    </p:set>
                                    <p:anim calcmode="lin" valueType="num">
                                      <p:cBhvr additive="base">
                                        <p:cTn id="51" dur="500" fill="hold"/>
                                        <p:tgtEl>
                                          <p:spTgt spid="621571">
                                            <p:txEl>
                                              <p:pRg st="3" end="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215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621571">
                                            <p:txEl>
                                              <p:pRg st="4" end="4"/>
                                            </p:txEl>
                                          </p:spTgt>
                                        </p:tgtEl>
                                        <p:attrNameLst>
                                          <p:attrName>style.visibility</p:attrName>
                                        </p:attrNameLst>
                                      </p:cBhvr>
                                      <p:to>
                                        <p:strVal val="visible"/>
                                      </p:to>
                                    </p:set>
                                    <p:anim calcmode="lin" valueType="num">
                                      <p:cBhvr additive="base">
                                        <p:cTn id="57" dur="500" fill="hold"/>
                                        <p:tgtEl>
                                          <p:spTgt spid="621571">
                                            <p:txEl>
                                              <p:pRg st="4" end="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21571">
                                            <p:txEl>
                                              <p:pRg st="4" end="4"/>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621627"/>
                                        </p:tgtEl>
                                        <p:attrNameLst>
                                          <p:attrName>style.visibility</p:attrName>
                                        </p:attrNameLst>
                                      </p:cBhvr>
                                      <p:to>
                                        <p:strVal val="visible"/>
                                      </p:to>
                                    </p:set>
                                    <p:anim calcmode="lin" valueType="num">
                                      <p:cBhvr additive="base">
                                        <p:cTn id="61" dur="500" fill="hold"/>
                                        <p:tgtEl>
                                          <p:spTgt spid="621627"/>
                                        </p:tgtEl>
                                        <p:attrNameLst>
                                          <p:attrName>ppt_x</p:attrName>
                                        </p:attrNameLst>
                                      </p:cBhvr>
                                      <p:tavLst>
                                        <p:tav tm="0">
                                          <p:val>
                                            <p:strVal val="#ppt_x"/>
                                          </p:val>
                                        </p:tav>
                                        <p:tav tm="100000">
                                          <p:val>
                                            <p:strVal val="#ppt_x"/>
                                          </p:val>
                                        </p:tav>
                                      </p:tavLst>
                                    </p:anim>
                                    <p:anim calcmode="lin" valueType="num">
                                      <p:cBhvr additive="base">
                                        <p:cTn id="62" dur="500" fill="hold"/>
                                        <p:tgtEl>
                                          <p:spTgt spid="621627"/>
                                        </p:tgtEl>
                                        <p:attrNameLst>
                                          <p:attrName>ppt_y</p:attrName>
                                        </p:attrNameLst>
                                      </p:cBhvr>
                                      <p:tavLst>
                                        <p:tav tm="0">
                                          <p:val>
                                            <p:strVal val="1+#ppt_h/2"/>
                                          </p:val>
                                        </p:tav>
                                        <p:tav tm="100000">
                                          <p:val>
                                            <p:strVal val="#ppt_y"/>
                                          </p:val>
                                        </p:tav>
                                      </p:tavLst>
                                    </p:anim>
                                  </p:childTnLst>
                                </p:cTn>
                              </p:par>
                              <p:par>
                                <p:cTn id="63" presetID="8" presetClass="emph" presetSubtype="0" fill="hold" nodeType="withEffect">
                                  <p:stCondLst>
                                    <p:cond delay="0"/>
                                  </p:stCondLst>
                                  <p:childTnLst>
                                    <p:animRot by="21600000">
                                      <p:cBhvr>
                                        <p:cTn id="64" dur="2000" fill="hold"/>
                                        <p:tgtEl>
                                          <p:spTgt spid="621627"/>
                                        </p:tgtEl>
                                        <p:attrNameLst>
                                          <p:attrName>r</p:attrName>
                                        </p:attrNameLst>
                                      </p:cBhvr>
                                    </p:animRo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621571">
                                            <p:txEl>
                                              <p:pRg st="5" end="5"/>
                                            </p:txEl>
                                          </p:spTgt>
                                        </p:tgtEl>
                                        <p:attrNameLst>
                                          <p:attrName>style.visibility</p:attrName>
                                        </p:attrNameLst>
                                      </p:cBhvr>
                                      <p:to>
                                        <p:strVal val="visible"/>
                                      </p:to>
                                    </p:set>
                                    <p:anim calcmode="lin" valueType="num">
                                      <p:cBhvr additive="base">
                                        <p:cTn id="69" dur="500" fill="hold"/>
                                        <p:tgtEl>
                                          <p:spTgt spid="621571">
                                            <p:txEl>
                                              <p:pRg st="5" end="5"/>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6215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621571">
                                            <p:txEl>
                                              <p:pRg st="6" end="6"/>
                                            </p:txEl>
                                          </p:spTgt>
                                        </p:tgtEl>
                                        <p:attrNameLst>
                                          <p:attrName>style.visibility</p:attrName>
                                        </p:attrNameLst>
                                      </p:cBhvr>
                                      <p:to>
                                        <p:strVal val="visible"/>
                                      </p:to>
                                    </p:set>
                                    <p:anim calcmode="lin" valueType="num">
                                      <p:cBhvr additive="base">
                                        <p:cTn id="75" dur="500" fill="hold"/>
                                        <p:tgtEl>
                                          <p:spTgt spid="621571">
                                            <p:txEl>
                                              <p:pRg st="6" end="6"/>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621571">
                                            <p:txEl>
                                              <p:pRg st="6" end="6"/>
                                            </p:txEl>
                                          </p:spTgt>
                                        </p:tgtEl>
                                        <p:attrNameLst>
                                          <p:attrName>ppt_y</p:attrName>
                                        </p:attrNameLst>
                                      </p:cBhvr>
                                      <p:tavLst>
                                        <p:tav tm="0">
                                          <p:val>
                                            <p:strVal val="1+#ppt_h/2"/>
                                          </p:val>
                                        </p:tav>
                                        <p:tav tm="100000">
                                          <p:val>
                                            <p:strVal val="#ppt_y"/>
                                          </p:val>
                                        </p:tav>
                                      </p:tavLst>
                                    </p:anim>
                                  </p:childTnLst>
                                </p:cTn>
                              </p:par>
                              <p:par>
                                <p:cTn id="77" presetID="1" presetClass="entr" presetSubtype="0" fill="hold" nodeType="withEffect">
                                  <p:stCondLst>
                                    <p:cond delay="0"/>
                                  </p:stCondLst>
                                  <p:childTnLst>
                                    <p:set>
                                      <p:cBhvr>
                                        <p:cTn id="78" dur="1" fill="hold">
                                          <p:stCondLst>
                                            <p:cond delay="0"/>
                                          </p:stCondLst>
                                        </p:cTn>
                                        <p:tgtEl>
                                          <p:spTgt spid="6215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1571"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Now to the regulations……</a:t>
            </a:r>
            <a:endParaRPr lang="en-AU" dirty="0"/>
          </a:p>
        </p:txBody>
      </p:sp>
      <p:sp>
        <p:nvSpPr>
          <p:cNvPr id="5" name="Content Placeholder 4"/>
          <p:cNvSpPr>
            <a:spLocks noGrp="1"/>
          </p:cNvSpPr>
          <p:nvPr>
            <p:ph idx="1"/>
          </p:nvPr>
        </p:nvSpPr>
        <p:spPr>
          <a:xfrm>
            <a:off x="479060" y="1425697"/>
            <a:ext cx="8226425" cy="4497387"/>
          </a:xfrm>
        </p:spPr>
        <p:txBody>
          <a:bodyPr/>
          <a:lstStyle/>
          <a:p>
            <a:r>
              <a:rPr lang="en-AU" sz="2800" i="1" dirty="0" smtClean="0">
                <a:solidFill>
                  <a:srgbClr val="0066CC"/>
                </a:solidFill>
              </a:rPr>
              <a:t>Please read the full text of regulations and ACs</a:t>
            </a:r>
          </a:p>
          <a:p>
            <a:r>
              <a:rPr lang="en-AU" sz="2000" dirty="0" smtClean="0"/>
              <a:t>Applicable regulations are:</a:t>
            </a:r>
          </a:p>
          <a:p>
            <a:pPr lvl="1"/>
            <a:r>
              <a:rPr lang="en-AU" sz="1800" dirty="0" smtClean="0"/>
              <a:t>2x.605 (Processes)</a:t>
            </a:r>
          </a:p>
          <a:p>
            <a:pPr lvl="1"/>
            <a:r>
              <a:rPr lang="en-AU" sz="1800" dirty="0" smtClean="0"/>
              <a:t>2x.603 (Environmental effects)</a:t>
            </a:r>
          </a:p>
          <a:p>
            <a:pPr lvl="1"/>
            <a:r>
              <a:rPr lang="en-AU" sz="1800" dirty="0" smtClean="0"/>
              <a:t>2x.573 (Damage tolerance)</a:t>
            </a:r>
          </a:p>
          <a:p>
            <a:r>
              <a:rPr lang="en-AU" sz="2000" dirty="0" smtClean="0"/>
              <a:t>2x.603: Must take into account environmental effects</a:t>
            </a:r>
          </a:p>
          <a:p>
            <a:pPr lvl="1"/>
            <a:r>
              <a:rPr lang="en-AU" sz="1800" dirty="0" smtClean="0"/>
              <a:t>Almost all manufacturers address this by moisture conditioning</a:t>
            </a:r>
          </a:p>
          <a:p>
            <a:pPr lvl="2"/>
            <a:r>
              <a:rPr lang="en-AU" sz="1600" dirty="0" smtClean="0">
                <a:solidFill>
                  <a:srgbClr val="FF0000"/>
                </a:solidFill>
              </a:rPr>
              <a:t>Will NOT address interfacial degradation</a:t>
            </a:r>
          </a:p>
          <a:p>
            <a:r>
              <a:rPr lang="en-AU" sz="2000" dirty="0" smtClean="0"/>
              <a:t>2x.605: Processes must produce a “sound” structure</a:t>
            </a:r>
          </a:p>
          <a:p>
            <a:pPr lvl="1"/>
            <a:r>
              <a:rPr lang="en-AU" sz="1800" dirty="0" smtClean="0"/>
              <a:t>Bonds which are susceptible to interfacial degradation initially appear “sound” yet strength decays with time</a:t>
            </a:r>
          </a:p>
          <a:p>
            <a:pPr lvl="1"/>
            <a:r>
              <a:rPr lang="en-AU" sz="1800" dirty="0" smtClean="0">
                <a:solidFill>
                  <a:srgbClr val="FF0000"/>
                </a:solidFill>
              </a:rPr>
              <a:t>2x.605 will not necessarily exclude processes which cause interfacial degradation</a:t>
            </a:r>
          </a:p>
        </p:txBody>
      </p:sp>
      <p:sp>
        <p:nvSpPr>
          <p:cNvPr id="6" name="AutoShape 57"/>
          <p:cNvSpPr>
            <a:spLocks noChangeArrowheads="1"/>
          </p:cNvSpPr>
          <p:nvPr/>
        </p:nvSpPr>
        <p:spPr bwMode="auto">
          <a:xfrm>
            <a:off x="6667500" y="6192716"/>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65649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additive="base">
                                        <p:cTn id="3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anim calcmode="lin" valueType="num">
                                      <p:cBhvr additive="base">
                                        <p:cTn id="3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5">
                                            <p:txEl>
                                              <p:pRg st="8" end="8"/>
                                            </p:txEl>
                                          </p:spTgt>
                                        </p:tgtEl>
                                        <p:attrNameLst>
                                          <p:attrName>style.visibility</p:attrName>
                                        </p:attrNameLst>
                                      </p:cBhvr>
                                      <p:to>
                                        <p:strVal val="visible"/>
                                      </p:to>
                                    </p:set>
                                    <p:anim calcmode="lin" valueType="num">
                                      <p:cBhvr additive="base">
                                        <p:cTn id="4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5">
                                            <p:txEl>
                                              <p:pRg st="9" end="9"/>
                                            </p:txEl>
                                          </p:spTgt>
                                        </p:tgtEl>
                                        <p:attrNameLst>
                                          <p:attrName>style.visibility</p:attrName>
                                        </p:attrNameLst>
                                      </p:cBhvr>
                                      <p:to>
                                        <p:strVal val="visible"/>
                                      </p:to>
                                    </p:set>
                                    <p:anim calcmode="lin" valueType="num">
                                      <p:cBhvr additive="base">
                                        <p:cTn id="4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5">
                                            <p:txEl>
                                              <p:pRg st="10" end="10"/>
                                            </p:txEl>
                                          </p:spTgt>
                                        </p:tgtEl>
                                        <p:attrNameLst>
                                          <p:attrName>style.visibility</p:attrName>
                                        </p:attrNameLst>
                                      </p:cBhvr>
                                      <p:to>
                                        <p:strVal val="visible"/>
                                      </p:to>
                                    </p:set>
                                    <p:anim calcmode="lin" valueType="num">
                                      <p:cBhvr additive="base">
                                        <p:cTn id="53"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55" presetID="1" presetClass="entr" presetSubtype="0" fill="hold" grpId="0" nodeType="withEffect">
                                  <p:stCondLst>
                                    <p:cond delay="0"/>
                                  </p:stCondLst>
                                  <p:childTnLst>
                                    <p:set>
                                      <p:cBhvr>
                                        <p:cTn id="5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Damage tolerance regulations</a:t>
            </a:r>
            <a:endParaRPr lang="en-AU" dirty="0"/>
          </a:p>
        </p:txBody>
      </p:sp>
      <p:sp>
        <p:nvSpPr>
          <p:cNvPr id="6" name="Content Placeholder 5"/>
          <p:cNvSpPr>
            <a:spLocks noGrp="1"/>
          </p:cNvSpPr>
          <p:nvPr>
            <p:ph idx="1"/>
          </p:nvPr>
        </p:nvSpPr>
        <p:spPr/>
        <p:txBody>
          <a:bodyPr/>
          <a:lstStyle/>
          <a:p>
            <a:pPr lvl="0"/>
            <a:r>
              <a:rPr lang="en-AU" sz="2000" dirty="0" smtClean="0"/>
              <a:t>2x.573 paragraph 5: </a:t>
            </a:r>
            <a:r>
              <a:rPr lang="en-AU" sz="2000" i="1" dirty="0" smtClean="0">
                <a:effectLst/>
              </a:rPr>
              <a:t>Limit </a:t>
            </a:r>
            <a:r>
              <a:rPr lang="en-AU" sz="2000" i="1" dirty="0">
                <a:effectLst/>
              </a:rPr>
              <a:t>load </a:t>
            </a:r>
            <a:r>
              <a:rPr lang="en-AU" sz="2000" i="1" dirty="0" smtClean="0">
                <a:effectLst/>
              </a:rPr>
              <a:t>capability </a:t>
            </a:r>
            <a:r>
              <a:rPr lang="en-AU" sz="2000" i="1" dirty="0">
                <a:effectLst/>
              </a:rPr>
              <a:t>must be substantiated by one of the following methods:</a:t>
            </a:r>
            <a:endParaRPr lang="en-AU" sz="2000" dirty="0">
              <a:effectLst/>
            </a:endParaRPr>
          </a:p>
          <a:p>
            <a:pPr lvl="1"/>
            <a:r>
              <a:rPr lang="en-AU" sz="1800" i="1" dirty="0">
                <a:effectLst/>
              </a:rPr>
              <a:t>(i) The maximum disbonds of each bonded joint determined by </a:t>
            </a:r>
            <a:r>
              <a:rPr lang="en-AU" sz="1800" b="1" i="1" dirty="0">
                <a:solidFill>
                  <a:srgbClr val="0066CC"/>
                </a:solidFill>
                <a:effectLst/>
              </a:rPr>
              <a:t>analysis, tests</a:t>
            </a:r>
            <a:r>
              <a:rPr lang="en-AU" sz="1800" i="1" dirty="0">
                <a:effectLst/>
              </a:rPr>
              <a:t>, or both. Disbonds greater than this must be prevented by design features; or </a:t>
            </a:r>
            <a:endParaRPr lang="en-AU" sz="1800" dirty="0">
              <a:effectLst/>
            </a:endParaRPr>
          </a:p>
          <a:p>
            <a:pPr lvl="1"/>
            <a:r>
              <a:rPr lang="en-AU" sz="1800" i="1" dirty="0">
                <a:effectLst/>
              </a:rPr>
              <a:t>(ii) </a:t>
            </a:r>
            <a:r>
              <a:rPr lang="en-AU" sz="1800" b="1" i="1" dirty="0">
                <a:solidFill>
                  <a:srgbClr val="0066CC"/>
                </a:solidFill>
                <a:effectLst/>
              </a:rPr>
              <a:t>Proof testing </a:t>
            </a:r>
            <a:r>
              <a:rPr lang="en-AU" sz="1800" i="1" dirty="0">
                <a:effectLst/>
              </a:rPr>
              <a:t>must be conducted on each production article that will apply the critical limit design load to each critical bonded joint; or </a:t>
            </a:r>
            <a:endParaRPr lang="en-AU" sz="1800" dirty="0">
              <a:effectLst/>
            </a:endParaRPr>
          </a:p>
          <a:p>
            <a:pPr lvl="1"/>
            <a:r>
              <a:rPr lang="en-AU" sz="1400" i="1" dirty="0">
                <a:effectLst/>
              </a:rPr>
              <a:t>(</a:t>
            </a:r>
            <a:r>
              <a:rPr lang="en-AU" sz="1800" i="1" dirty="0">
                <a:effectLst/>
              </a:rPr>
              <a:t>iii) Repeatable and reliable </a:t>
            </a:r>
            <a:r>
              <a:rPr lang="en-AU" sz="1800" b="1" i="1" dirty="0">
                <a:solidFill>
                  <a:srgbClr val="0066CC"/>
                </a:solidFill>
                <a:effectLst/>
              </a:rPr>
              <a:t>non-destructive inspection </a:t>
            </a:r>
            <a:r>
              <a:rPr lang="en-AU" sz="1800" i="1" dirty="0">
                <a:effectLst/>
              </a:rPr>
              <a:t>techniques must be established that ensure the </a:t>
            </a:r>
            <a:r>
              <a:rPr lang="en-AU" sz="1800" b="1" i="1" u="sng" dirty="0">
                <a:solidFill>
                  <a:srgbClr val="0066CC"/>
                </a:solidFill>
                <a:effectLst/>
              </a:rPr>
              <a:t>strength</a:t>
            </a:r>
            <a:r>
              <a:rPr lang="en-AU" sz="1800" b="1" i="1" dirty="0">
                <a:solidFill>
                  <a:srgbClr val="0066CC"/>
                </a:solidFill>
                <a:effectLst/>
              </a:rPr>
              <a:t> </a:t>
            </a:r>
            <a:r>
              <a:rPr lang="en-AU" sz="1800" i="1" dirty="0">
                <a:effectLst/>
              </a:rPr>
              <a:t>of each joint. </a:t>
            </a:r>
            <a:endParaRPr lang="en-AU" sz="1800" i="1" dirty="0" smtClean="0">
              <a:effectLst/>
            </a:endParaRPr>
          </a:p>
          <a:p>
            <a:r>
              <a:rPr lang="en-AU" sz="2200" i="1" dirty="0" smtClean="0">
                <a:effectLst/>
              </a:rPr>
              <a:t>Each of these paragraphs will be discussed</a:t>
            </a:r>
          </a:p>
          <a:p>
            <a:endParaRPr lang="en-AU" sz="2000" dirty="0"/>
          </a:p>
        </p:txBody>
      </p:sp>
      <p:sp>
        <p:nvSpPr>
          <p:cNvPr id="7" name="AutoShape 57"/>
          <p:cNvSpPr>
            <a:spLocks noChangeArrowheads="1"/>
          </p:cNvSpPr>
          <p:nvPr/>
        </p:nvSpPr>
        <p:spPr bwMode="auto">
          <a:xfrm>
            <a:off x="6667500" y="6192716"/>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304250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 calcmode="lin" valueType="num">
                                      <p:cBhvr additive="base">
                                        <p:cTn id="2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additive="base">
                                        <p:cTn id="2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smtClean="0"/>
              <a:t>Disbond size determination</a:t>
            </a:r>
            <a:endParaRPr lang="en-AU" dirty="0"/>
          </a:p>
        </p:txBody>
      </p:sp>
      <p:sp>
        <p:nvSpPr>
          <p:cNvPr id="6" name="Content Placeholder 5"/>
          <p:cNvSpPr>
            <a:spLocks noGrp="1"/>
          </p:cNvSpPr>
          <p:nvPr>
            <p:ph idx="1"/>
          </p:nvPr>
        </p:nvSpPr>
        <p:spPr/>
        <p:txBody>
          <a:bodyPr/>
          <a:lstStyle/>
          <a:p>
            <a:r>
              <a:rPr lang="en-AU" sz="2000" dirty="0" smtClean="0">
                <a:solidFill>
                  <a:srgbClr val="FF0000"/>
                </a:solidFill>
              </a:rPr>
              <a:t>2x.573 5(</a:t>
            </a:r>
            <a:r>
              <a:rPr lang="en-AU" sz="2000" dirty="0" err="1" smtClean="0">
                <a:solidFill>
                  <a:srgbClr val="FF0000"/>
                </a:solidFill>
              </a:rPr>
              <a:t>i</a:t>
            </a:r>
            <a:r>
              <a:rPr lang="en-AU" sz="2000" dirty="0" smtClean="0">
                <a:solidFill>
                  <a:srgbClr val="FF0000"/>
                </a:solidFill>
              </a:rPr>
              <a:t>): </a:t>
            </a:r>
            <a:r>
              <a:rPr lang="en-AU" sz="2000" dirty="0" smtClean="0"/>
              <a:t>maximum disbond determined by analysis or testing</a:t>
            </a:r>
          </a:p>
          <a:p>
            <a:pPr lvl="1"/>
            <a:r>
              <a:rPr lang="en-AU" sz="1800" dirty="0" smtClean="0"/>
              <a:t>Traditionally involves: </a:t>
            </a:r>
          </a:p>
          <a:p>
            <a:pPr lvl="2"/>
            <a:r>
              <a:rPr lang="en-AU" sz="1600" dirty="0" smtClean="0"/>
              <a:t>FEA  modelled by disconnecting elements to represent disbond</a:t>
            </a:r>
          </a:p>
          <a:p>
            <a:pPr lvl="2"/>
            <a:r>
              <a:rPr lang="en-AU" sz="1600" dirty="0" smtClean="0"/>
              <a:t>Testing using non-bonding inserts placed in bond</a:t>
            </a:r>
          </a:p>
          <a:p>
            <a:r>
              <a:rPr lang="en-AU" sz="2000" dirty="0" smtClean="0"/>
              <a:t>Effective for modelling </a:t>
            </a:r>
            <a:r>
              <a:rPr lang="en-AU" sz="2000" dirty="0" smtClean="0">
                <a:solidFill>
                  <a:srgbClr val="FF0000"/>
                </a:solidFill>
              </a:rPr>
              <a:t>production </a:t>
            </a:r>
            <a:r>
              <a:rPr lang="en-AU" sz="2000" dirty="0" smtClean="0"/>
              <a:t>macro-voids</a:t>
            </a:r>
            <a:endParaRPr lang="en-AU" sz="2000" dirty="0" smtClean="0"/>
          </a:p>
          <a:p>
            <a:r>
              <a:rPr lang="en-AU" sz="2000" dirty="0" smtClean="0"/>
              <a:t>Does NOT represent:</a:t>
            </a:r>
          </a:p>
          <a:p>
            <a:pPr lvl="1"/>
            <a:r>
              <a:rPr lang="en-AU" sz="1800" dirty="0" smtClean="0"/>
              <a:t>Bond porosity (multiple small voids, not one large disbond)</a:t>
            </a:r>
          </a:p>
          <a:p>
            <a:pPr lvl="1"/>
            <a:r>
              <a:rPr lang="en-AU" sz="1800" dirty="0" smtClean="0"/>
              <a:t>Interfacial degradation because bond adjacent to defect is degraded</a:t>
            </a:r>
          </a:p>
          <a:p>
            <a:r>
              <a:rPr lang="en-AU" sz="2000" dirty="0" smtClean="0"/>
              <a:t>Test, analysis assume adhesive adjacent to defect is pristine </a:t>
            </a:r>
          </a:p>
          <a:p>
            <a:pPr lvl="1"/>
            <a:r>
              <a:rPr lang="en-AU" sz="1800" dirty="0" smtClean="0"/>
              <a:t>In real structures interface adjacent to defect is degraded</a:t>
            </a:r>
          </a:p>
          <a:p>
            <a:pPr lvl="2"/>
            <a:r>
              <a:rPr lang="en-AU" sz="1600" dirty="0" smtClean="0"/>
              <a:t>Discussed in </a:t>
            </a:r>
            <a:r>
              <a:rPr lang="en-AU" sz="1600" i="1" dirty="0" smtClean="0">
                <a:solidFill>
                  <a:srgbClr val="FF0000"/>
                </a:solidFill>
              </a:rPr>
              <a:t>Adhesive Bond Failure Forensics </a:t>
            </a:r>
            <a:r>
              <a:rPr lang="en-AU" sz="1600" dirty="0" smtClean="0"/>
              <a:t>this afternoon</a:t>
            </a:r>
            <a:endParaRPr lang="en-AU" sz="1600" dirty="0"/>
          </a:p>
        </p:txBody>
      </p:sp>
      <p:sp>
        <p:nvSpPr>
          <p:cNvPr id="7" name="AutoShape 57"/>
          <p:cNvSpPr>
            <a:spLocks noChangeArrowheads="1"/>
          </p:cNvSpPr>
          <p:nvPr/>
        </p:nvSpPr>
        <p:spPr bwMode="auto">
          <a:xfrm>
            <a:off x="6667500" y="6192716"/>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108030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 calcmode="lin" valueType="num">
                                      <p:cBhvr additive="base">
                                        <p:cTn id="3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anim calcmode="lin" valueType="num">
                                      <p:cBhvr additive="base">
                                        <p:cTn id="3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
                                            <p:txEl>
                                              <p:pRg st="8" end="8"/>
                                            </p:txEl>
                                          </p:spTgt>
                                        </p:tgtEl>
                                        <p:attrNameLst>
                                          <p:attrName>style.visibility</p:attrName>
                                        </p:attrNameLst>
                                      </p:cBhvr>
                                      <p:to>
                                        <p:strVal val="visible"/>
                                      </p:to>
                                    </p:set>
                                    <p:anim calcmode="lin" valueType="num">
                                      <p:cBhvr additive="base">
                                        <p:cTn id="4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6">
                                            <p:txEl>
                                              <p:pRg st="9" end="9"/>
                                            </p:txEl>
                                          </p:spTgt>
                                        </p:tgtEl>
                                        <p:attrNameLst>
                                          <p:attrName>style.visibility</p:attrName>
                                        </p:attrNameLst>
                                      </p:cBhvr>
                                      <p:to>
                                        <p:strVal val="visible"/>
                                      </p:to>
                                    </p:set>
                                    <p:anim calcmode="lin" valueType="num">
                                      <p:cBhvr additive="base">
                                        <p:cTn id="49"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6">
                                            <p:txEl>
                                              <p:pRg st="10" end="10"/>
                                            </p:txEl>
                                          </p:spTgt>
                                        </p:tgtEl>
                                        <p:attrNameLst>
                                          <p:attrName>style.visibility</p:attrName>
                                        </p:attrNameLst>
                                      </p:cBhvr>
                                      <p:to>
                                        <p:strVal val="visible"/>
                                      </p:to>
                                    </p:set>
                                    <p:anim calcmode="lin" valueType="num">
                                      <p:cBhvr additive="base">
                                        <p:cTn id="53"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10" end="10"/>
                                            </p:txEl>
                                          </p:spTgt>
                                        </p:tgtEl>
                                        <p:attrNameLst>
                                          <p:attrName>ppt_y</p:attrName>
                                        </p:attrNameLst>
                                      </p:cBhvr>
                                      <p:tavLst>
                                        <p:tav tm="0">
                                          <p:val>
                                            <p:strVal val="1+#ppt_h/2"/>
                                          </p:val>
                                        </p:tav>
                                        <p:tav tm="100000">
                                          <p:val>
                                            <p:strVal val="#ppt_y"/>
                                          </p:val>
                                        </p:tav>
                                      </p:tavLst>
                                    </p:anim>
                                  </p:childTnLst>
                                </p:cTn>
                              </p:par>
                              <p:par>
                                <p:cTn id="55" presetID="1" presetClass="entr" presetSubtype="0" fill="hold" grpId="0" nodeType="withEffect">
                                  <p:stCondLst>
                                    <p:cond delay="0"/>
                                  </p:stCondLst>
                                  <p:childTnLst>
                                    <p:set>
                                      <p:cBhvr>
                                        <p:cTn id="5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Proof testing</a:t>
            </a:r>
            <a:endParaRPr lang="en-AU" dirty="0"/>
          </a:p>
        </p:txBody>
      </p:sp>
      <p:sp>
        <p:nvSpPr>
          <p:cNvPr id="3" name="Content Placeholder 2"/>
          <p:cNvSpPr>
            <a:spLocks noGrp="1"/>
          </p:cNvSpPr>
          <p:nvPr>
            <p:ph idx="1"/>
          </p:nvPr>
        </p:nvSpPr>
        <p:spPr/>
        <p:txBody>
          <a:bodyPr/>
          <a:lstStyle/>
          <a:p>
            <a:r>
              <a:rPr lang="en-AU" dirty="0" smtClean="0">
                <a:solidFill>
                  <a:srgbClr val="FF0000"/>
                </a:solidFill>
              </a:rPr>
              <a:t>2x.573 5(ii): </a:t>
            </a:r>
            <a:r>
              <a:rPr lang="en-AU" dirty="0" smtClean="0"/>
              <a:t>Proof testing must be conducted on each production article that will apply the critical limit design load to each critical bonded joint</a:t>
            </a:r>
          </a:p>
          <a:p>
            <a:r>
              <a:rPr lang="en-AU" dirty="0" smtClean="0"/>
              <a:t>Because interfacial degradation is TIME dependent proof testing after production will NOT exclude possible weak bonds which occur in later service</a:t>
            </a:r>
            <a:endParaRPr lang="en-AU" dirty="0"/>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3636526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smtClean="0"/>
              <a:t>NDI for bond strength determination</a:t>
            </a:r>
            <a:endParaRPr lang="en-AU" dirty="0"/>
          </a:p>
        </p:txBody>
      </p:sp>
      <p:sp>
        <p:nvSpPr>
          <p:cNvPr id="6" name="Content Placeholder 5"/>
          <p:cNvSpPr>
            <a:spLocks noGrp="1"/>
          </p:cNvSpPr>
          <p:nvPr>
            <p:ph idx="1"/>
          </p:nvPr>
        </p:nvSpPr>
        <p:spPr/>
        <p:txBody>
          <a:bodyPr/>
          <a:lstStyle/>
          <a:p>
            <a:r>
              <a:rPr lang="en-AU" dirty="0" smtClean="0">
                <a:solidFill>
                  <a:srgbClr val="FF0000"/>
                </a:solidFill>
              </a:rPr>
              <a:t>2x.573 5(iii)</a:t>
            </a:r>
            <a:r>
              <a:rPr lang="en-AU" dirty="0" smtClean="0"/>
              <a:t> requires NDI to determine bond strength (load capability)</a:t>
            </a:r>
          </a:p>
          <a:p>
            <a:r>
              <a:rPr lang="en-AU" dirty="0" smtClean="0"/>
              <a:t>Current NDI methods can not measure strength</a:t>
            </a:r>
          </a:p>
          <a:p>
            <a:pPr lvl="1"/>
            <a:r>
              <a:rPr lang="en-AU" dirty="0" smtClean="0"/>
              <a:t>Potential for future developments</a:t>
            </a:r>
          </a:p>
          <a:p>
            <a:pPr lvl="2"/>
            <a:r>
              <a:rPr lang="en-AU" dirty="0" smtClean="0"/>
              <a:t>Discussed in </a:t>
            </a:r>
            <a:r>
              <a:rPr lang="en-AU" i="1" dirty="0" smtClean="0">
                <a:solidFill>
                  <a:srgbClr val="FF0000"/>
                </a:solidFill>
              </a:rPr>
              <a:t>Adhesive Bonded Failure Forensics </a:t>
            </a:r>
            <a:r>
              <a:rPr lang="en-AU" dirty="0" smtClean="0"/>
              <a:t>later</a:t>
            </a:r>
          </a:p>
          <a:p>
            <a:pPr lvl="1"/>
            <a:r>
              <a:rPr lang="en-AU" dirty="0" smtClean="0"/>
              <a:t>Understand that even if NDI could measure post production strength this will STILL not prevent adhesion and mixed-mode failures </a:t>
            </a:r>
          </a:p>
          <a:p>
            <a:pPr lvl="2"/>
            <a:r>
              <a:rPr lang="en-AU" dirty="0" smtClean="0"/>
              <a:t>Ongoing strength measurement will always be required to manage continuing </a:t>
            </a:r>
            <a:r>
              <a:rPr lang="en-AU" dirty="0" smtClean="0"/>
              <a:t>airworthiness</a:t>
            </a:r>
          </a:p>
          <a:p>
            <a:pPr lvl="1"/>
            <a:r>
              <a:rPr lang="en-AU" dirty="0" smtClean="0">
                <a:solidFill>
                  <a:srgbClr val="FF0000"/>
                </a:solidFill>
              </a:rPr>
              <a:t>If production treatments prevent interfacial degradation it may be possible to reduce inspection frequency</a:t>
            </a:r>
            <a:endParaRPr lang="en-AU" dirty="0" smtClean="0">
              <a:solidFill>
                <a:srgbClr val="FF0000"/>
              </a:solidFill>
            </a:endParaRPr>
          </a:p>
          <a:p>
            <a:endParaRPr lang="en-AU" dirty="0"/>
          </a:p>
        </p:txBody>
      </p:sp>
      <p:sp>
        <p:nvSpPr>
          <p:cNvPr id="7" name="AutoShape 57"/>
          <p:cNvSpPr>
            <a:spLocks noChangeArrowheads="1"/>
          </p:cNvSpPr>
          <p:nvPr/>
        </p:nvSpPr>
        <p:spPr bwMode="auto">
          <a:xfrm>
            <a:off x="6667500" y="6192716"/>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274056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 calcmode="lin" valueType="num">
                                      <p:cBhvr additive="base">
                                        <p:cTn id="2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additive="base">
                                        <p:cTn id="2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anim calcmode="lin" valueType="num">
                                      <p:cBhvr additive="base">
                                        <p:cTn id="3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anim calcmode="lin" valueType="num">
                                      <p:cBhvr additive="base">
                                        <p:cTn id="3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6" end="6"/>
                                            </p:txEl>
                                          </p:spTgt>
                                        </p:tgtEl>
                                        <p:attrNameLst>
                                          <p:attrName>ppt_y</p:attrName>
                                        </p:attrNameLst>
                                      </p:cBhvr>
                                      <p:tavLst>
                                        <p:tav tm="0">
                                          <p:val>
                                            <p:strVal val="1+#ppt_h/2"/>
                                          </p:val>
                                        </p:tav>
                                        <p:tav tm="100000">
                                          <p:val>
                                            <p:strVal val="#ppt_y"/>
                                          </p:val>
                                        </p:tav>
                                      </p:tavLst>
                                    </p:anim>
                                  </p:childTnLst>
                                </p:cTn>
                              </p:par>
                              <p:par>
                                <p:cTn id="41" presetID="1"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906" name="Rectangle 2"/>
          <p:cNvSpPr>
            <a:spLocks noGrp="1" noChangeArrowheads="1"/>
          </p:cNvSpPr>
          <p:nvPr>
            <p:ph type="title"/>
          </p:nvPr>
        </p:nvSpPr>
        <p:spPr/>
        <p:txBody>
          <a:bodyPr/>
          <a:lstStyle/>
          <a:p>
            <a:r>
              <a:rPr lang="en-AU" altLang="en-US" sz="3600"/>
              <a:t>Guidance</a:t>
            </a:r>
          </a:p>
        </p:txBody>
      </p:sp>
      <p:sp>
        <p:nvSpPr>
          <p:cNvPr id="1147907" name="Rectangle 3"/>
          <p:cNvSpPr>
            <a:spLocks noGrp="1" noChangeArrowheads="1"/>
          </p:cNvSpPr>
          <p:nvPr>
            <p:ph type="body" idx="1"/>
          </p:nvPr>
        </p:nvSpPr>
        <p:spPr/>
        <p:txBody>
          <a:bodyPr/>
          <a:lstStyle/>
          <a:p>
            <a:r>
              <a:rPr lang="en-US" altLang="en-US" dirty="0"/>
              <a:t>Formal guidance is available from</a:t>
            </a:r>
          </a:p>
          <a:p>
            <a:pPr lvl="1"/>
            <a:r>
              <a:rPr lang="en-US" altLang="en-US" dirty="0"/>
              <a:t>AC 20-107B </a:t>
            </a:r>
            <a:r>
              <a:rPr lang="en-US" altLang="en-US" i="1" dirty="0"/>
              <a:t>Composite Aircraft Structure</a:t>
            </a:r>
          </a:p>
          <a:p>
            <a:pPr lvl="1"/>
            <a:r>
              <a:rPr lang="en-US" altLang="en-US" dirty="0"/>
              <a:t>AC 23-19 </a:t>
            </a:r>
            <a:r>
              <a:rPr lang="en-AU" altLang="en-US" i="1" dirty="0"/>
              <a:t>Airframe Guide for Certification of Part 23 Airplanes</a:t>
            </a:r>
            <a:endParaRPr lang="en-AU" altLang="en-US" dirty="0"/>
          </a:p>
          <a:p>
            <a:pPr lvl="1"/>
            <a:r>
              <a:rPr lang="en-US" altLang="en-US" dirty="0"/>
              <a:t>AC 23-20 </a:t>
            </a:r>
            <a:r>
              <a:rPr lang="en-US" altLang="en-US" i="1" dirty="0"/>
              <a:t>Acceptance Guidance on Material Procurement and Process Specifications for Polymer Matrix Composite Systems </a:t>
            </a:r>
            <a:endParaRPr lang="en-US" altLang="en-US" i="1" dirty="0" smtClean="0"/>
          </a:p>
          <a:p>
            <a:r>
              <a:rPr lang="en-US" altLang="en-US" dirty="0" smtClean="0"/>
              <a:t>AC 20-107B</a:t>
            </a:r>
            <a:r>
              <a:rPr lang="en-US" altLang="en-US" i="1" dirty="0" smtClean="0"/>
              <a:t> </a:t>
            </a:r>
            <a:r>
              <a:rPr lang="en-US" altLang="en-US" dirty="0" smtClean="0"/>
              <a:t>is the primary guidance document for adhesive bonded (composite) structures</a:t>
            </a:r>
            <a:endParaRPr lang="en-US" altLang="en-US" dirty="0"/>
          </a:p>
          <a:p>
            <a:pPr lvl="1"/>
            <a:endParaRPr lang="en-US" altLang="en-US" i="1" dirty="0"/>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2665360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47907">
                                            <p:txEl>
                                              <p:pRg st="0" end="0"/>
                                            </p:txEl>
                                          </p:spTgt>
                                        </p:tgtEl>
                                        <p:attrNameLst>
                                          <p:attrName>style.visibility</p:attrName>
                                        </p:attrNameLst>
                                      </p:cBhvr>
                                      <p:to>
                                        <p:strVal val="visible"/>
                                      </p:to>
                                    </p:set>
                                    <p:anim calcmode="lin" valueType="num">
                                      <p:cBhvr additive="base">
                                        <p:cTn id="7" dur="500" fill="hold"/>
                                        <p:tgtEl>
                                          <p:spTgt spid="11479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4790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47907">
                                            <p:txEl>
                                              <p:pRg st="1" end="1"/>
                                            </p:txEl>
                                          </p:spTgt>
                                        </p:tgtEl>
                                        <p:attrNameLst>
                                          <p:attrName>style.visibility</p:attrName>
                                        </p:attrNameLst>
                                      </p:cBhvr>
                                      <p:to>
                                        <p:strVal val="visible"/>
                                      </p:to>
                                    </p:set>
                                    <p:anim calcmode="lin" valueType="num">
                                      <p:cBhvr additive="base">
                                        <p:cTn id="11" dur="500" fill="hold"/>
                                        <p:tgtEl>
                                          <p:spTgt spid="114790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4790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47907">
                                            <p:txEl>
                                              <p:pRg st="2" end="2"/>
                                            </p:txEl>
                                          </p:spTgt>
                                        </p:tgtEl>
                                        <p:attrNameLst>
                                          <p:attrName>style.visibility</p:attrName>
                                        </p:attrNameLst>
                                      </p:cBhvr>
                                      <p:to>
                                        <p:strVal val="visible"/>
                                      </p:to>
                                    </p:set>
                                    <p:anim calcmode="lin" valueType="num">
                                      <p:cBhvr additive="base">
                                        <p:cTn id="15" dur="500" fill="hold"/>
                                        <p:tgtEl>
                                          <p:spTgt spid="114790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4790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47907">
                                            <p:txEl>
                                              <p:pRg st="3" end="3"/>
                                            </p:txEl>
                                          </p:spTgt>
                                        </p:tgtEl>
                                        <p:attrNameLst>
                                          <p:attrName>style.visibility</p:attrName>
                                        </p:attrNameLst>
                                      </p:cBhvr>
                                      <p:to>
                                        <p:strVal val="visible"/>
                                      </p:to>
                                    </p:set>
                                    <p:anim calcmode="lin" valueType="num">
                                      <p:cBhvr additive="base">
                                        <p:cTn id="19" dur="500" fill="hold"/>
                                        <p:tgtEl>
                                          <p:spTgt spid="114790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479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47907">
                                            <p:txEl>
                                              <p:pRg st="4" end="4"/>
                                            </p:txEl>
                                          </p:spTgt>
                                        </p:tgtEl>
                                        <p:attrNameLst>
                                          <p:attrName>style.visibility</p:attrName>
                                        </p:attrNameLst>
                                      </p:cBhvr>
                                      <p:to>
                                        <p:strVal val="visible"/>
                                      </p:to>
                                    </p:set>
                                    <p:anim calcmode="lin" valueType="num">
                                      <p:cBhvr additive="base">
                                        <p:cTn id="25" dur="500" fill="hold"/>
                                        <p:tgtEl>
                                          <p:spTgt spid="114790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47907">
                                            <p:txEl>
                                              <p:pRg st="4" end="4"/>
                                            </p:txEl>
                                          </p:spTgt>
                                        </p:tgtEl>
                                        <p:attrNameLst>
                                          <p:attrName>ppt_y</p:attrName>
                                        </p:attrNameLst>
                                      </p:cBhvr>
                                      <p:tavLst>
                                        <p:tav tm="0">
                                          <p:val>
                                            <p:strVal val="1+#ppt_h/2"/>
                                          </p:val>
                                        </p:tav>
                                        <p:tav tm="100000">
                                          <p:val>
                                            <p:strVal val="#ppt_y"/>
                                          </p:val>
                                        </p:tav>
                                      </p:tavLst>
                                    </p:anim>
                                  </p:childTnLst>
                                </p:cTn>
                              </p:par>
                              <p:par>
                                <p:cTn id="27" presetID="1"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7907" grpId="0" uiExpand="1" build="p"/>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955" name="Rectangle 3"/>
          <p:cNvSpPr>
            <a:spLocks noGrp="1" noChangeArrowheads="1"/>
          </p:cNvSpPr>
          <p:nvPr>
            <p:ph type="body" idx="1"/>
          </p:nvPr>
        </p:nvSpPr>
        <p:spPr>
          <a:xfrm>
            <a:off x="430213" y="1433513"/>
            <a:ext cx="8226425" cy="4497387"/>
          </a:xfrm>
        </p:spPr>
        <p:txBody>
          <a:bodyPr/>
          <a:lstStyle/>
          <a:p>
            <a:pPr>
              <a:lnSpc>
                <a:spcPct val="90000"/>
              </a:lnSpc>
            </a:pPr>
            <a:r>
              <a:rPr lang="en-AU" altLang="en-US" sz="2000" b="0" dirty="0"/>
              <a:t>para c. Structural Bonding Sub para (1) </a:t>
            </a:r>
          </a:p>
          <a:p>
            <a:pPr lvl="1">
              <a:lnSpc>
                <a:spcPct val="90000"/>
              </a:lnSpc>
            </a:pPr>
            <a:r>
              <a:rPr lang="en-AU" altLang="en-US" sz="1800" i="1" dirty="0"/>
              <a:t>Bond issues in service relate to invalid qualifications or insufficient QC</a:t>
            </a:r>
          </a:p>
          <a:p>
            <a:pPr lvl="2">
              <a:lnSpc>
                <a:spcPct val="90000"/>
              </a:lnSpc>
            </a:pPr>
            <a:r>
              <a:rPr lang="en-AU" altLang="en-US" sz="1600" i="1" dirty="0"/>
              <a:t>Physical and chemical tests may be used </a:t>
            </a:r>
            <a:r>
              <a:rPr lang="en-AU" altLang="en-US" sz="1600" i="1" dirty="0" smtClean="0">
                <a:solidFill>
                  <a:srgbClr val="FF0000"/>
                </a:solidFill>
              </a:rPr>
              <a:t>(???)</a:t>
            </a:r>
            <a:endParaRPr lang="en-AU" altLang="en-US" sz="1600" i="1" dirty="0">
              <a:solidFill>
                <a:srgbClr val="FF0000"/>
              </a:solidFill>
            </a:endParaRPr>
          </a:p>
          <a:p>
            <a:pPr lvl="1">
              <a:lnSpc>
                <a:spcPct val="90000"/>
              </a:lnSpc>
            </a:pPr>
            <a:r>
              <a:rPr lang="en-AU" altLang="en-US" sz="1800" i="1" dirty="0"/>
              <a:t>Lap shear tests common for adhesive, process qualification</a:t>
            </a:r>
          </a:p>
          <a:p>
            <a:pPr lvl="2">
              <a:lnSpc>
                <a:spcPct val="90000"/>
              </a:lnSpc>
            </a:pPr>
            <a:r>
              <a:rPr lang="en-AU" altLang="en-US" sz="1600" i="1" dirty="0"/>
              <a:t>Shear tests do not provide a reliable measure of long-term durability and environmental degradation associated with poor bonding </a:t>
            </a:r>
            <a:r>
              <a:rPr lang="en-AU" altLang="en-US" sz="1600" i="1" dirty="0" smtClean="0"/>
              <a:t>processes</a:t>
            </a:r>
            <a:endParaRPr lang="en-AU" altLang="en-US" sz="1600" dirty="0">
              <a:solidFill>
                <a:srgbClr val="0066CC"/>
              </a:solidFill>
            </a:endParaRPr>
          </a:p>
          <a:p>
            <a:pPr lvl="2">
              <a:lnSpc>
                <a:spcPct val="90000"/>
              </a:lnSpc>
            </a:pPr>
            <a:r>
              <a:rPr lang="en-AU" altLang="en-US" sz="1600" i="1" dirty="0"/>
              <a:t>Peel testing has proven more reliable for evaluating proper adhesion</a:t>
            </a:r>
          </a:p>
          <a:p>
            <a:pPr lvl="3">
              <a:lnSpc>
                <a:spcPct val="90000"/>
              </a:lnSpc>
            </a:pPr>
            <a:r>
              <a:rPr lang="en-AU" altLang="en-US" sz="1400" i="1" dirty="0">
                <a:solidFill>
                  <a:srgbClr val="0066CC"/>
                </a:solidFill>
              </a:rPr>
              <a:t>Wedge testing advocated by </a:t>
            </a:r>
            <a:r>
              <a:rPr lang="en-US" altLang="en-US" sz="1400" i="1" dirty="0" smtClean="0">
                <a:solidFill>
                  <a:srgbClr val="0066CC"/>
                </a:solidFill>
              </a:rPr>
              <a:t>PS-ACE100-2005-10038</a:t>
            </a:r>
            <a:endParaRPr lang="en-AU" altLang="en-US" sz="1400" i="1" dirty="0">
              <a:solidFill>
                <a:srgbClr val="0066CC"/>
              </a:solidFill>
            </a:endParaRPr>
          </a:p>
          <a:p>
            <a:pPr lvl="1">
              <a:lnSpc>
                <a:spcPct val="90000"/>
              </a:lnSpc>
            </a:pPr>
            <a:r>
              <a:rPr lang="en-AU" altLang="en-US" sz="1800" i="1" dirty="0"/>
              <a:t>Without chemical bonding weak bonds may result from peel forces or environmental degradation, or both</a:t>
            </a:r>
          </a:p>
          <a:p>
            <a:pPr lvl="1">
              <a:lnSpc>
                <a:spcPct val="90000"/>
              </a:lnSpc>
            </a:pPr>
            <a:r>
              <a:rPr lang="en-AU" altLang="en-US" sz="1800" i="1" u="sng" dirty="0"/>
              <a:t>Adhesion failures are unacceptable failure mode in all test </a:t>
            </a:r>
            <a:r>
              <a:rPr lang="en-AU" altLang="en-US" sz="1800" i="1" u="sng" dirty="0" smtClean="0"/>
              <a:t>types</a:t>
            </a:r>
            <a:endParaRPr lang="en-AU" altLang="en-US" sz="1800" i="1" u="sng" dirty="0"/>
          </a:p>
          <a:p>
            <a:pPr lvl="1">
              <a:lnSpc>
                <a:spcPct val="90000"/>
              </a:lnSpc>
            </a:pPr>
            <a:r>
              <a:rPr lang="en-AU" altLang="en-US" sz="1800" i="1" dirty="0"/>
              <a:t>Material or bond process problems that lead to adhesion failures are to be solved before proceeding with qualification </a:t>
            </a:r>
            <a:r>
              <a:rPr lang="en-AU" altLang="en-US" sz="1800" i="1" dirty="0" smtClean="0"/>
              <a:t>tests</a:t>
            </a:r>
          </a:p>
          <a:p>
            <a:pPr>
              <a:lnSpc>
                <a:spcPct val="90000"/>
              </a:lnSpc>
            </a:pPr>
            <a:r>
              <a:rPr lang="en-AU" altLang="en-US" sz="2000" dirty="0" smtClean="0">
                <a:solidFill>
                  <a:srgbClr val="FF0000"/>
                </a:solidFill>
              </a:rPr>
              <a:t>Note: No discussion of mixed-mode failure, the precursor to adhesion failure: Bonds may be weak </a:t>
            </a:r>
            <a:r>
              <a:rPr lang="en-AU" altLang="en-US" sz="2000" u="sng" dirty="0" smtClean="0">
                <a:solidFill>
                  <a:srgbClr val="FF0000"/>
                </a:solidFill>
              </a:rPr>
              <a:t>before</a:t>
            </a:r>
            <a:r>
              <a:rPr lang="en-AU" altLang="en-US" sz="2000" dirty="0" smtClean="0">
                <a:solidFill>
                  <a:srgbClr val="FF0000"/>
                </a:solidFill>
              </a:rPr>
              <a:t> adhesion failure occurs</a:t>
            </a:r>
            <a:endParaRPr lang="en-AU" altLang="en-US" sz="2000" dirty="0">
              <a:solidFill>
                <a:srgbClr val="FF0000"/>
              </a:solidFill>
            </a:endParaRPr>
          </a:p>
        </p:txBody>
      </p:sp>
      <p:sp>
        <p:nvSpPr>
          <p:cNvPr id="1149957" name="Rectangle 5"/>
          <p:cNvSpPr>
            <a:spLocks noGrp="1" noChangeArrowheads="1"/>
          </p:cNvSpPr>
          <p:nvPr>
            <p:ph type="title"/>
          </p:nvPr>
        </p:nvSpPr>
        <p:spPr>
          <a:noFill/>
          <a:ln/>
        </p:spPr>
        <p:txBody>
          <a:bodyPr/>
          <a:lstStyle/>
          <a:p>
            <a:r>
              <a:rPr lang="en-AU" altLang="en-US" sz="2400"/>
              <a:t>AC 20-107B para 6 Material and Fabrication Development </a:t>
            </a:r>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77047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49955">
                                            <p:txEl>
                                              <p:pRg st="0" end="0"/>
                                            </p:txEl>
                                          </p:spTgt>
                                        </p:tgtEl>
                                        <p:attrNameLst>
                                          <p:attrName>style.visibility</p:attrName>
                                        </p:attrNameLst>
                                      </p:cBhvr>
                                      <p:to>
                                        <p:strVal val="visible"/>
                                      </p:to>
                                    </p:set>
                                    <p:anim calcmode="lin" valueType="num">
                                      <p:cBhvr additive="base">
                                        <p:cTn id="7" dur="500" fill="hold"/>
                                        <p:tgtEl>
                                          <p:spTgt spid="11499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4995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49955">
                                            <p:txEl>
                                              <p:pRg st="1" end="1"/>
                                            </p:txEl>
                                          </p:spTgt>
                                        </p:tgtEl>
                                        <p:attrNameLst>
                                          <p:attrName>style.visibility</p:attrName>
                                        </p:attrNameLst>
                                      </p:cBhvr>
                                      <p:to>
                                        <p:strVal val="visible"/>
                                      </p:to>
                                    </p:set>
                                    <p:anim calcmode="lin" valueType="num">
                                      <p:cBhvr additive="base">
                                        <p:cTn id="11" dur="500" fill="hold"/>
                                        <p:tgtEl>
                                          <p:spTgt spid="114995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4995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49955">
                                            <p:txEl>
                                              <p:pRg st="2" end="2"/>
                                            </p:txEl>
                                          </p:spTgt>
                                        </p:tgtEl>
                                        <p:attrNameLst>
                                          <p:attrName>style.visibility</p:attrName>
                                        </p:attrNameLst>
                                      </p:cBhvr>
                                      <p:to>
                                        <p:strVal val="visible"/>
                                      </p:to>
                                    </p:set>
                                    <p:anim calcmode="lin" valueType="num">
                                      <p:cBhvr additive="base">
                                        <p:cTn id="15" dur="500" fill="hold"/>
                                        <p:tgtEl>
                                          <p:spTgt spid="114995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499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149955">
                                            <p:txEl>
                                              <p:pRg st="3" end="3"/>
                                            </p:txEl>
                                          </p:spTgt>
                                        </p:tgtEl>
                                        <p:attrNameLst>
                                          <p:attrName>style.visibility</p:attrName>
                                        </p:attrNameLst>
                                      </p:cBhvr>
                                      <p:to>
                                        <p:strVal val="visible"/>
                                      </p:to>
                                    </p:set>
                                    <p:anim calcmode="lin" valueType="num">
                                      <p:cBhvr additive="base">
                                        <p:cTn id="21" dur="500" fill="hold"/>
                                        <p:tgtEl>
                                          <p:spTgt spid="114995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4995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49955">
                                            <p:txEl>
                                              <p:pRg st="4" end="4"/>
                                            </p:txEl>
                                          </p:spTgt>
                                        </p:tgtEl>
                                        <p:attrNameLst>
                                          <p:attrName>style.visibility</p:attrName>
                                        </p:attrNameLst>
                                      </p:cBhvr>
                                      <p:to>
                                        <p:strVal val="visible"/>
                                      </p:to>
                                    </p:set>
                                    <p:anim calcmode="lin" valueType="num">
                                      <p:cBhvr additive="base">
                                        <p:cTn id="25" dur="500" fill="hold"/>
                                        <p:tgtEl>
                                          <p:spTgt spid="114995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4995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149955">
                                            <p:txEl>
                                              <p:pRg st="5" end="5"/>
                                            </p:txEl>
                                          </p:spTgt>
                                        </p:tgtEl>
                                        <p:attrNameLst>
                                          <p:attrName>style.visibility</p:attrName>
                                        </p:attrNameLst>
                                      </p:cBhvr>
                                      <p:to>
                                        <p:strVal val="visible"/>
                                      </p:to>
                                    </p:set>
                                    <p:anim calcmode="lin" valueType="num">
                                      <p:cBhvr additive="base">
                                        <p:cTn id="29" dur="500" fill="hold"/>
                                        <p:tgtEl>
                                          <p:spTgt spid="114995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49955">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149955">
                                            <p:txEl>
                                              <p:pRg st="6" end="6"/>
                                            </p:txEl>
                                          </p:spTgt>
                                        </p:tgtEl>
                                        <p:attrNameLst>
                                          <p:attrName>style.visibility</p:attrName>
                                        </p:attrNameLst>
                                      </p:cBhvr>
                                      <p:to>
                                        <p:strVal val="visible"/>
                                      </p:to>
                                    </p:set>
                                    <p:anim calcmode="lin" valueType="num">
                                      <p:cBhvr additive="base">
                                        <p:cTn id="33" dur="500" fill="hold"/>
                                        <p:tgtEl>
                                          <p:spTgt spid="114995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14995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149955">
                                            <p:txEl>
                                              <p:pRg st="7" end="7"/>
                                            </p:txEl>
                                          </p:spTgt>
                                        </p:tgtEl>
                                        <p:attrNameLst>
                                          <p:attrName>style.visibility</p:attrName>
                                        </p:attrNameLst>
                                      </p:cBhvr>
                                      <p:to>
                                        <p:strVal val="visible"/>
                                      </p:to>
                                    </p:set>
                                    <p:anim calcmode="lin" valueType="num">
                                      <p:cBhvr additive="base">
                                        <p:cTn id="39" dur="500" fill="hold"/>
                                        <p:tgtEl>
                                          <p:spTgt spid="1149955">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14995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149955">
                                            <p:txEl>
                                              <p:pRg st="8" end="8"/>
                                            </p:txEl>
                                          </p:spTgt>
                                        </p:tgtEl>
                                        <p:attrNameLst>
                                          <p:attrName>style.visibility</p:attrName>
                                        </p:attrNameLst>
                                      </p:cBhvr>
                                      <p:to>
                                        <p:strVal val="visible"/>
                                      </p:to>
                                    </p:set>
                                    <p:anim calcmode="lin" valueType="num">
                                      <p:cBhvr additive="base">
                                        <p:cTn id="45" dur="500" fill="hold"/>
                                        <p:tgtEl>
                                          <p:spTgt spid="1149955">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14995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149955">
                                            <p:txEl>
                                              <p:pRg st="9" end="9"/>
                                            </p:txEl>
                                          </p:spTgt>
                                        </p:tgtEl>
                                        <p:attrNameLst>
                                          <p:attrName>style.visibility</p:attrName>
                                        </p:attrNameLst>
                                      </p:cBhvr>
                                      <p:to>
                                        <p:strVal val="visible"/>
                                      </p:to>
                                    </p:set>
                                    <p:anim calcmode="lin" valueType="num">
                                      <p:cBhvr additive="base">
                                        <p:cTn id="51" dur="500" fill="hold"/>
                                        <p:tgtEl>
                                          <p:spTgt spid="1149955">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14995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149955">
                                            <p:txEl>
                                              <p:pRg st="10" end="10"/>
                                            </p:txEl>
                                          </p:spTgt>
                                        </p:tgtEl>
                                        <p:attrNameLst>
                                          <p:attrName>style.visibility</p:attrName>
                                        </p:attrNameLst>
                                      </p:cBhvr>
                                      <p:to>
                                        <p:strVal val="visible"/>
                                      </p:to>
                                    </p:set>
                                    <p:anim calcmode="lin" valueType="num">
                                      <p:cBhvr additive="base">
                                        <p:cTn id="57" dur="500" fill="hold"/>
                                        <p:tgtEl>
                                          <p:spTgt spid="1149955">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149955">
                                            <p:txEl>
                                              <p:pRg st="10" end="10"/>
                                            </p:txEl>
                                          </p:spTgt>
                                        </p:tgtEl>
                                        <p:attrNameLst>
                                          <p:attrName>ppt_y</p:attrName>
                                        </p:attrNameLst>
                                      </p:cBhvr>
                                      <p:tavLst>
                                        <p:tav tm="0">
                                          <p:val>
                                            <p:strVal val="1+#ppt_h/2"/>
                                          </p:val>
                                        </p:tav>
                                        <p:tav tm="100000">
                                          <p:val>
                                            <p:strVal val="#ppt_y"/>
                                          </p:val>
                                        </p:tav>
                                      </p:tavLst>
                                    </p:anim>
                                  </p:childTnLst>
                                </p:cTn>
                              </p:par>
                              <p:par>
                                <p:cTn id="59" presetID="1" presetClass="entr" presetSubtype="0" fill="hold" grpId="0" nodeType="withEffect">
                                  <p:stCondLst>
                                    <p:cond delay="0"/>
                                  </p:stCondLst>
                                  <p:childTnLst>
                                    <p:set>
                                      <p:cBhvr>
                                        <p:cTn id="6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9955" grpId="0" build="p" bldLvl="2"/>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AU" dirty="0" smtClean="0"/>
              <a:t>Prerequisite commentary</a:t>
            </a:r>
            <a:endParaRPr lang="en-AU" dirty="0"/>
          </a:p>
        </p:txBody>
      </p:sp>
      <p:sp>
        <p:nvSpPr>
          <p:cNvPr id="8195" name="Rectangle 3"/>
          <p:cNvSpPr>
            <a:spLocks noGrp="1" noChangeArrowheads="1"/>
          </p:cNvSpPr>
          <p:nvPr>
            <p:ph idx="1"/>
          </p:nvPr>
        </p:nvSpPr>
        <p:spPr>
          <a:xfrm>
            <a:off x="442913" y="1387475"/>
            <a:ext cx="8226425" cy="4497388"/>
          </a:xfrm>
        </p:spPr>
        <p:txBody>
          <a:bodyPr/>
          <a:lstStyle/>
          <a:p>
            <a:r>
              <a:rPr lang="en-AU" sz="2000" dirty="0" smtClean="0"/>
              <a:t>Current </a:t>
            </a:r>
            <a:r>
              <a:rPr lang="en-AU" sz="2000" dirty="0" smtClean="0">
                <a:solidFill>
                  <a:srgbClr val="FF0000"/>
                </a:solidFill>
              </a:rPr>
              <a:t>regulatory </a:t>
            </a:r>
            <a:r>
              <a:rPr lang="en-AU" sz="2000" dirty="0" smtClean="0"/>
              <a:t>structure addresses strength, fatigue resistance, environmental </a:t>
            </a:r>
            <a:r>
              <a:rPr lang="en-AU" sz="2000" dirty="0" smtClean="0"/>
              <a:t>protection, damage </a:t>
            </a:r>
            <a:r>
              <a:rPr lang="en-AU" sz="2000" dirty="0" smtClean="0"/>
              <a:t>tolerance, materials and processes for adhesive bonded structures</a:t>
            </a:r>
          </a:p>
          <a:p>
            <a:r>
              <a:rPr lang="en-AU" sz="2000" dirty="0" smtClean="0"/>
              <a:t>Supported by </a:t>
            </a:r>
            <a:r>
              <a:rPr lang="en-AU" sz="2000" dirty="0" smtClean="0">
                <a:solidFill>
                  <a:srgbClr val="FF0000"/>
                </a:solidFill>
              </a:rPr>
              <a:t>Advisory </a:t>
            </a:r>
            <a:r>
              <a:rPr lang="en-AU" sz="2000" dirty="0" smtClean="0"/>
              <a:t>Circulars and </a:t>
            </a:r>
            <a:r>
              <a:rPr lang="en-AU" sz="2000" dirty="0" smtClean="0">
                <a:solidFill>
                  <a:srgbClr val="FF0000"/>
                </a:solidFill>
              </a:rPr>
              <a:t>Policy </a:t>
            </a:r>
            <a:r>
              <a:rPr lang="en-AU" sz="2000" dirty="0" smtClean="0"/>
              <a:t>Statement</a:t>
            </a:r>
          </a:p>
          <a:p>
            <a:r>
              <a:rPr lang="en-AU" sz="2000" dirty="0" smtClean="0"/>
              <a:t>There is one </a:t>
            </a:r>
            <a:r>
              <a:rPr lang="en-AU" sz="2000" dirty="0"/>
              <a:t>adhesive </a:t>
            </a:r>
            <a:r>
              <a:rPr lang="en-AU" sz="2000" dirty="0" smtClean="0"/>
              <a:t>bond </a:t>
            </a:r>
            <a:r>
              <a:rPr lang="en-AU" sz="2000" dirty="0"/>
              <a:t>failure </a:t>
            </a:r>
            <a:r>
              <a:rPr lang="en-AU" sz="2000" dirty="0" smtClean="0"/>
              <a:t>mode </a:t>
            </a:r>
            <a:r>
              <a:rPr lang="en-AU" sz="2000" dirty="0" smtClean="0"/>
              <a:t>which is only </a:t>
            </a:r>
            <a:r>
              <a:rPr lang="en-AU" sz="2000" dirty="0"/>
              <a:t>indirectly addressed by </a:t>
            </a:r>
            <a:r>
              <a:rPr lang="en-AU" sz="2000" dirty="0" smtClean="0"/>
              <a:t>the </a:t>
            </a:r>
            <a:r>
              <a:rPr lang="en-AU" sz="2000" dirty="0" smtClean="0"/>
              <a:t>regulations </a:t>
            </a:r>
            <a:r>
              <a:rPr lang="en-AU" sz="2000" dirty="0" smtClean="0"/>
              <a:t>and ACs. </a:t>
            </a:r>
          </a:p>
          <a:p>
            <a:r>
              <a:rPr lang="en-AU" sz="2000" dirty="0" smtClean="0"/>
              <a:t>An example of a crash </a:t>
            </a:r>
            <a:r>
              <a:rPr lang="en-AU" sz="2000" dirty="0" smtClean="0"/>
              <a:t>probably related </a:t>
            </a:r>
            <a:r>
              <a:rPr lang="en-AU" sz="2000" dirty="0" smtClean="0"/>
              <a:t>to this failure mode will be presented later in </a:t>
            </a:r>
            <a:r>
              <a:rPr lang="en-AU" sz="2000" i="1" dirty="0" smtClean="0"/>
              <a:t>Adhesive Bond Failure Forensics</a:t>
            </a:r>
            <a:endParaRPr lang="en-AU" sz="2000" dirty="0" smtClean="0"/>
          </a:p>
          <a:p>
            <a:r>
              <a:rPr lang="en-AU" sz="2000" dirty="0" smtClean="0"/>
              <a:t>To understand </a:t>
            </a:r>
            <a:r>
              <a:rPr lang="en-AU" sz="2000" dirty="0" smtClean="0"/>
              <a:t>this </a:t>
            </a:r>
            <a:r>
              <a:rPr lang="en-AU" sz="2000" dirty="0" smtClean="0"/>
              <a:t>failure mode, some pre-requisite knowledge </a:t>
            </a:r>
            <a:r>
              <a:rPr lang="en-AU" sz="2000" dirty="0" smtClean="0"/>
              <a:t>will </a:t>
            </a:r>
            <a:r>
              <a:rPr lang="en-AU" sz="2000" dirty="0" smtClean="0"/>
              <a:t>be provided</a:t>
            </a:r>
            <a:endParaRPr lang="en-AU" sz="2000" dirty="0"/>
          </a:p>
        </p:txBody>
      </p:sp>
      <p:sp>
        <p:nvSpPr>
          <p:cNvPr id="8198" name="AutoShape 6"/>
          <p:cNvSpPr>
            <a:spLocks noChangeArrowheads="1"/>
          </p:cNvSpPr>
          <p:nvPr/>
        </p:nvSpPr>
        <p:spPr bwMode="auto">
          <a:xfrm>
            <a:off x="8191500"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1+#ppt_h/2"/>
                                          </p:val>
                                        </p:tav>
                                        <p:tav tm="100000">
                                          <p:val>
                                            <p:strVal val="#ppt_y"/>
                                          </p:val>
                                        </p:tav>
                                      </p:tavLst>
                                    </p:anim>
                                  </p:childTnLst>
                                </p:cTn>
                              </p:par>
                              <p:par>
                                <p:cTn id="33" presetID="1" presetClass="entr" presetSubtype="0" fill="hold" grpId="0" nodeType="withEffect">
                                  <p:stCondLst>
                                    <p:cond delay="0"/>
                                  </p:stCondLst>
                                  <p:childTnLst>
                                    <p:set>
                                      <p:cBhvr>
                                        <p:cTn id="34" dur="1" fill="hold">
                                          <p:stCondLst>
                                            <p:cond delay="0"/>
                                          </p:stCondLst>
                                        </p:cTn>
                                        <p:tgtEl>
                                          <p:spTgt spid="81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P spid="819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Process validation</a:t>
            </a:r>
            <a:endParaRPr lang="en-AU" dirty="0"/>
          </a:p>
        </p:txBody>
      </p:sp>
      <p:sp>
        <p:nvSpPr>
          <p:cNvPr id="3" name="Content Placeholder 2"/>
          <p:cNvSpPr>
            <a:spLocks noGrp="1"/>
          </p:cNvSpPr>
          <p:nvPr>
            <p:ph idx="1"/>
          </p:nvPr>
        </p:nvSpPr>
        <p:spPr/>
        <p:txBody>
          <a:bodyPr/>
          <a:lstStyle/>
          <a:p>
            <a:pPr marL="342900" lvl="3" indent="-342900">
              <a:buClr>
                <a:srgbClr val="FF3300"/>
              </a:buClr>
              <a:buSzPct val="115000"/>
            </a:pPr>
            <a:r>
              <a:rPr lang="en-US" altLang="en-US" sz="2000" dirty="0"/>
              <a:t>Wedge test ASTM </a:t>
            </a:r>
            <a:r>
              <a:rPr lang="en-US" altLang="en-US" sz="2000" dirty="0" smtClean="0"/>
              <a:t>D3762 mentioned in </a:t>
            </a:r>
            <a:r>
              <a:rPr lang="en-US" altLang="en-US" sz="1600" i="1" dirty="0" smtClean="0"/>
              <a:t>PS-ACE100-2005-10038</a:t>
            </a:r>
            <a:endParaRPr lang="en-US" altLang="en-US" sz="2000" dirty="0" smtClean="0"/>
          </a:p>
          <a:p>
            <a:r>
              <a:rPr lang="en-US" altLang="en-US" sz="2000" dirty="0" smtClean="0"/>
              <a:t>ASTM D3762 (modified) recommended by TTCP Action Group 13 based on RAAF and USAF experience with on-aircraft bonded repair processes</a:t>
            </a:r>
          </a:p>
          <a:p>
            <a:pPr lvl="1"/>
            <a:r>
              <a:rPr lang="en-US" sz="1800" dirty="0" smtClean="0"/>
              <a:t>RAAF: 0.06% failures in 20 years- all due to technician </a:t>
            </a:r>
            <a:r>
              <a:rPr lang="en-US" sz="1800" dirty="0" smtClean="0"/>
              <a:t>malfunction: 		Solution</a:t>
            </a:r>
            <a:r>
              <a:rPr lang="en-US" sz="1800" dirty="0" smtClean="0"/>
              <a:t>? Full contact counselling</a:t>
            </a:r>
          </a:p>
          <a:p>
            <a:pPr lvl="1"/>
            <a:r>
              <a:rPr lang="en-US" sz="1800" dirty="0" smtClean="0"/>
              <a:t>USAF 0% failures in 15 years</a:t>
            </a:r>
          </a:p>
          <a:p>
            <a:r>
              <a:rPr lang="en-US" sz="2000" dirty="0" smtClean="0"/>
              <a:t>FAA has program with </a:t>
            </a:r>
            <a:r>
              <a:rPr lang="en-US" sz="2000" dirty="0" err="1" smtClean="0"/>
              <a:t>Uni</a:t>
            </a:r>
            <a:r>
              <a:rPr lang="en-US" sz="2000" dirty="0" smtClean="0"/>
              <a:t> of Utah to redraft ASTM D3762</a:t>
            </a:r>
          </a:p>
          <a:p>
            <a:pPr lvl="1"/>
            <a:r>
              <a:rPr lang="en-US" sz="1600" dirty="0" smtClean="0"/>
              <a:t>How is it going Larry?</a:t>
            </a:r>
          </a:p>
          <a:p>
            <a:r>
              <a:rPr lang="en-US" i="1" dirty="0" smtClean="0">
                <a:solidFill>
                  <a:srgbClr val="FF0000"/>
                </a:solidFill>
              </a:rPr>
              <a:t>Should be adopted as minimum standard for bond longevity validation </a:t>
            </a:r>
            <a:r>
              <a:rPr lang="en-US" sz="1800" i="1" dirty="0" smtClean="0">
                <a:solidFill>
                  <a:srgbClr val="FF0000"/>
                </a:solidFill>
              </a:rPr>
              <a:t>(equivalent or better…) </a:t>
            </a:r>
            <a:r>
              <a:rPr lang="en-US" i="1" dirty="0" smtClean="0">
                <a:solidFill>
                  <a:srgbClr val="FF0000"/>
                </a:solidFill>
              </a:rPr>
              <a:t>in AC 20-107B </a:t>
            </a:r>
          </a:p>
          <a:p>
            <a:endParaRPr lang="en-US" sz="2000" dirty="0" smtClean="0"/>
          </a:p>
          <a:p>
            <a:endParaRPr lang="en-AU" sz="2000" dirty="0"/>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249808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1" presetClass="entr" presetSubtype="0" fill="hold" grpId="0" nodeType="withEffect">
                                  <p:stCondLst>
                                    <p:cond delay="0"/>
                                  </p:stCondLst>
                                  <p:childTnLst>
                                    <p:set>
                                      <p:cBhvr>
                                        <p:cTn id="4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1" name="Rectangle 3"/>
          <p:cNvSpPr>
            <a:spLocks noGrp="1" noChangeArrowheads="1"/>
          </p:cNvSpPr>
          <p:nvPr>
            <p:ph type="body" idx="1"/>
          </p:nvPr>
        </p:nvSpPr>
        <p:spPr/>
        <p:txBody>
          <a:bodyPr/>
          <a:lstStyle/>
          <a:p>
            <a:r>
              <a:rPr lang="en-AU" altLang="en-US" b="0" dirty="0"/>
              <a:t>Para c. Structural Bonding Sub para (2) </a:t>
            </a:r>
          </a:p>
          <a:p>
            <a:pPr lvl="1"/>
            <a:r>
              <a:rPr lang="en-AU" altLang="en-US" i="1" dirty="0"/>
              <a:t>Process specifications control essential for adhesive bonding in manufacturing and repair</a:t>
            </a:r>
          </a:p>
          <a:p>
            <a:pPr lvl="1"/>
            <a:r>
              <a:rPr lang="en-AU" altLang="en-US" i="1" dirty="0"/>
              <a:t>Combination of in-process inspections and tests have proven </a:t>
            </a:r>
            <a:r>
              <a:rPr lang="en-AU" altLang="en-US" i="1" dirty="0" smtClean="0"/>
              <a:t>reliable</a:t>
            </a:r>
          </a:p>
          <a:p>
            <a:r>
              <a:rPr lang="en-AU" altLang="en-US" sz="2000" u="sng" dirty="0" smtClean="0">
                <a:solidFill>
                  <a:srgbClr val="FF0000"/>
                </a:solidFill>
              </a:rPr>
              <a:t>Comment</a:t>
            </a:r>
            <a:r>
              <a:rPr lang="en-AU" altLang="en-US" sz="2000" dirty="0" smtClean="0">
                <a:solidFill>
                  <a:srgbClr val="FF0000"/>
                </a:solidFill>
              </a:rPr>
              <a:t>: To prevent adhesion and mixed-mode bond failures it is essential that processes are validated to demonstrate bond longevity </a:t>
            </a:r>
            <a:r>
              <a:rPr lang="en-AU" altLang="en-US" sz="2000" i="1" dirty="0" smtClean="0">
                <a:solidFill>
                  <a:srgbClr val="FF0000"/>
                </a:solidFill>
              </a:rPr>
              <a:t>before </a:t>
            </a:r>
            <a:r>
              <a:rPr lang="en-AU" altLang="en-US" sz="2000" dirty="0" smtClean="0">
                <a:solidFill>
                  <a:srgbClr val="FF0000"/>
                </a:solidFill>
              </a:rPr>
              <a:t>certification testing starts and </a:t>
            </a:r>
            <a:r>
              <a:rPr lang="en-AU" altLang="en-US" sz="2000" i="1" dirty="0" smtClean="0">
                <a:solidFill>
                  <a:srgbClr val="FF0000"/>
                </a:solidFill>
              </a:rPr>
              <a:t>before </a:t>
            </a:r>
            <a:r>
              <a:rPr lang="en-AU" altLang="en-US" sz="2000" dirty="0" smtClean="0">
                <a:solidFill>
                  <a:srgbClr val="FF0000"/>
                </a:solidFill>
              </a:rPr>
              <a:t>the specifications are written</a:t>
            </a:r>
            <a:endParaRPr lang="en-AU" altLang="en-US" sz="2000" dirty="0">
              <a:solidFill>
                <a:srgbClr val="FF0000"/>
              </a:solidFill>
            </a:endParaRPr>
          </a:p>
        </p:txBody>
      </p:sp>
      <p:sp>
        <p:nvSpPr>
          <p:cNvPr id="1174532" name="Rectangle 4"/>
          <p:cNvSpPr>
            <a:spLocks noGrp="1" noChangeArrowheads="1"/>
          </p:cNvSpPr>
          <p:nvPr>
            <p:ph type="title"/>
          </p:nvPr>
        </p:nvSpPr>
        <p:spPr>
          <a:noFill/>
          <a:ln/>
        </p:spPr>
        <p:txBody>
          <a:bodyPr/>
          <a:lstStyle/>
          <a:p>
            <a:r>
              <a:rPr lang="en-AU" altLang="en-US" sz="2400"/>
              <a:t>AC 20-107B para 6 Material and Fabrication Development </a:t>
            </a:r>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619494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74531">
                                            <p:txEl>
                                              <p:pRg st="0" end="0"/>
                                            </p:txEl>
                                          </p:spTgt>
                                        </p:tgtEl>
                                        <p:attrNameLst>
                                          <p:attrName>style.visibility</p:attrName>
                                        </p:attrNameLst>
                                      </p:cBhvr>
                                      <p:to>
                                        <p:strVal val="visible"/>
                                      </p:to>
                                    </p:set>
                                    <p:anim calcmode="lin" valueType="num">
                                      <p:cBhvr additive="base">
                                        <p:cTn id="7" dur="500" fill="hold"/>
                                        <p:tgtEl>
                                          <p:spTgt spid="1174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7453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74531">
                                            <p:txEl>
                                              <p:pRg st="1" end="1"/>
                                            </p:txEl>
                                          </p:spTgt>
                                        </p:tgtEl>
                                        <p:attrNameLst>
                                          <p:attrName>style.visibility</p:attrName>
                                        </p:attrNameLst>
                                      </p:cBhvr>
                                      <p:to>
                                        <p:strVal val="visible"/>
                                      </p:to>
                                    </p:set>
                                    <p:anim calcmode="lin" valueType="num">
                                      <p:cBhvr additive="base">
                                        <p:cTn id="11" dur="500" fill="hold"/>
                                        <p:tgtEl>
                                          <p:spTgt spid="117453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7453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74531">
                                            <p:txEl>
                                              <p:pRg st="2" end="2"/>
                                            </p:txEl>
                                          </p:spTgt>
                                        </p:tgtEl>
                                        <p:attrNameLst>
                                          <p:attrName>style.visibility</p:attrName>
                                        </p:attrNameLst>
                                      </p:cBhvr>
                                      <p:to>
                                        <p:strVal val="visible"/>
                                      </p:to>
                                    </p:set>
                                    <p:anim calcmode="lin" valueType="num">
                                      <p:cBhvr additive="base">
                                        <p:cTn id="15" dur="500" fill="hold"/>
                                        <p:tgtEl>
                                          <p:spTgt spid="117453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74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174531">
                                            <p:txEl>
                                              <p:pRg st="3" end="3"/>
                                            </p:txEl>
                                          </p:spTgt>
                                        </p:tgtEl>
                                        <p:attrNameLst>
                                          <p:attrName>style.visibility</p:attrName>
                                        </p:attrNameLst>
                                      </p:cBhvr>
                                      <p:to>
                                        <p:strVal val="visible"/>
                                      </p:to>
                                    </p:set>
                                    <p:anim calcmode="lin" valueType="num">
                                      <p:cBhvr additive="base">
                                        <p:cTn id="21" dur="500" fill="hold"/>
                                        <p:tgtEl>
                                          <p:spTgt spid="117453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74531">
                                            <p:txEl>
                                              <p:pRg st="3" end="3"/>
                                            </p:txEl>
                                          </p:spTgt>
                                        </p:tgtEl>
                                        <p:attrNameLst>
                                          <p:attrName>ppt_y</p:attrName>
                                        </p:attrNameLst>
                                      </p:cBhvr>
                                      <p:tavLst>
                                        <p:tav tm="0">
                                          <p:val>
                                            <p:strVal val="1+#ppt_h/2"/>
                                          </p:val>
                                        </p:tav>
                                        <p:tav tm="100000">
                                          <p:val>
                                            <p:strVal val="#ppt_y"/>
                                          </p:val>
                                        </p:tav>
                                      </p:tavLst>
                                    </p:anim>
                                  </p:childTnLst>
                                </p:cTn>
                              </p:par>
                              <p:par>
                                <p:cTn id="23" presetID="1"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4531" grpId="0" uiExpand="1" build="p"/>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6579" name="Rectangle 3"/>
          <p:cNvSpPr>
            <a:spLocks noGrp="1" noChangeArrowheads="1"/>
          </p:cNvSpPr>
          <p:nvPr>
            <p:ph type="body" idx="1"/>
          </p:nvPr>
        </p:nvSpPr>
        <p:spPr/>
        <p:txBody>
          <a:bodyPr/>
          <a:lstStyle/>
          <a:p>
            <a:pPr>
              <a:lnSpc>
                <a:spcPct val="90000"/>
              </a:lnSpc>
            </a:pPr>
            <a:r>
              <a:rPr lang="en-AU" altLang="en-US" dirty="0"/>
              <a:t>Para c(2) environment</a:t>
            </a:r>
            <a:r>
              <a:rPr lang="en-AU" altLang="en-US" b="0" dirty="0"/>
              <a:t> </a:t>
            </a:r>
          </a:p>
          <a:p>
            <a:pPr lvl="1">
              <a:lnSpc>
                <a:spcPct val="90000"/>
              </a:lnSpc>
            </a:pPr>
            <a:r>
              <a:rPr lang="en-AU" altLang="en-US" i="1" dirty="0"/>
              <a:t>The environment and cleanliness of facilities used for bonding processes are controlled to a level validated by qualification and proof of structure testing</a:t>
            </a:r>
          </a:p>
          <a:p>
            <a:pPr lvl="1">
              <a:lnSpc>
                <a:spcPct val="90000"/>
              </a:lnSpc>
            </a:pPr>
            <a:r>
              <a:rPr lang="en-AU" altLang="en-US" i="1" dirty="0"/>
              <a:t>Adhesives and substrate materials are controlled to specification requirements that are consistent with material and bond process qualifications </a:t>
            </a:r>
          </a:p>
          <a:p>
            <a:pPr lvl="1">
              <a:lnSpc>
                <a:spcPct val="90000"/>
              </a:lnSpc>
            </a:pPr>
            <a:r>
              <a:rPr lang="en-AU" altLang="en-US" i="1" dirty="0"/>
              <a:t>Bond surface preparation and subsequent handling closely controlled in time and exposure to environment and </a:t>
            </a:r>
            <a:r>
              <a:rPr lang="en-AU" altLang="en-US" i="1" dirty="0" smtClean="0"/>
              <a:t>contamination</a:t>
            </a:r>
          </a:p>
          <a:p>
            <a:pPr>
              <a:lnSpc>
                <a:spcPct val="90000"/>
              </a:lnSpc>
            </a:pPr>
            <a:r>
              <a:rPr lang="en-AU" altLang="en-US" dirty="0" smtClean="0">
                <a:solidFill>
                  <a:srgbClr val="FF0000"/>
                </a:solidFill>
              </a:rPr>
              <a:t>Comments are on the next slide</a:t>
            </a:r>
          </a:p>
        </p:txBody>
      </p:sp>
      <p:sp>
        <p:nvSpPr>
          <p:cNvPr id="1176580" name="Rectangle 4"/>
          <p:cNvSpPr>
            <a:spLocks noGrp="1" noChangeArrowheads="1"/>
          </p:cNvSpPr>
          <p:nvPr>
            <p:ph type="title"/>
          </p:nvPr>
        </p:nvSpPr>
        <p:spPr>
          <a:noFill/>
          <a:ln/>
        </p:spPr>
        <p:txBody>
          <a:bodyPr/>
          <a:lstStyle/>
          <a:p>
            <a:r>
              <a:rPr lang="en-AU" altLang="en-US" sz="2400"/>
              <a:t>AC 20-107B para 6 Material and Fabrication Development </a:t>
            </a:r>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3720670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76579">
                                            <p:txEl>
                                              <p:pRg st="0" end="0"/>
                                            </p:txEl>
                                          </p:spTgt>
                                        </p:tgtEl>
                                        <p:attrNameLst>
                                          <p:attrName>style.visibility</p:attrName>
                                        </p:attrNameLst>
                                      </p:cBhvr>
                                      <p:to>
                                        <p:strVal val="visible"/>
                                      </p:to>
                                    </p:set>
                                    <p:anim calcmode="lin" valueType="num">
                                      <p:cBhvr additive="base">
                                        <p:cTn id="7" dur="500" fill="hold"/>
                                        <p:tgtEl>
                                          <p:spTgt spid="1176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7657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76579">
                                            <p:txEl>
                                              <p:pRg st="1" end="1"/>
                                            </p:txEl>
                                          </p:spTgt>
                                        </p:tgtEl>
                                        <p:attrNameLst>
                                          <p:attrName>style.visibility</p:attrName>
                                        </p:attrNameLst>
                                      </p:cBhvr>
                                      <p:to>
                                        <p:strVal val="visible"/>
                                      </p:to>
                                    </p:set>
                                    <p:anim calcmode="lin" valueType="num">
                                      <p:cBhvr additive="base">
                                        <p:cTn id="11" dur="500" fill="hold"/>
                                        <p:tgtEl>
                                          <p:spTgt spid="117657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7657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76579">
                                            <p:txEl>
                                              <p:pRg st="2" end="2"/>
                                            </p:txEl>
                                          </p:spTgt>
                                        </p:tgtEl>
                                        <p:attrNameLst>
                                          <p:attrName>style.visibility</p:attrName>
                                        </p:attrNameLst>
                                      </p:cBhvr>
                                      <p:to>
                                        <p:strVal val="visible"/>
                                      </p:to>
                                    </p:set>
                                    <p:anim calcmode="lin" valueType="num">
                                      <p:cBhvr additive="base">
                                        <p:cTn id="15" dur="500" fill="hold"/>
                                        <p:tgtEl>
                                          <p:spTgt spid="117657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7657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76579">
                                            <p:txEl>
                                              <p:pRg st="3" end="3"/>
                                            </p:txEl>
                                          </p:spTgt>
                                        </p:tgtEl>
                                        <p:attrNameLst>
                                          <p:attrName>style.visibility</p:attrName>
                                        </p:attrNameLst>
                                      </p:cBhvr>
                                      <p:to>
                                        <p:strVal val="visible"/>
                                      </p:to>
                                    </p:set>
                                    <p:anim calcmode="lin" valueType="num">
                                      <p:cBhvr additive="base">
                                        <p:cTn id="19" dur="500" fill="hold"/>
                                        <p:tgtEl>
                                          <p:spTgt spid="117657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76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76579">
                                            <p:txEl>
                                              <p:pRg st="4" end="4"/>
                                            </p:txEl>
                                          </p:spTgt>
                                        </p:tgtEl>
                                        <p:attrNameLst>
                                          <p:attrName>style.visibility</p:attrName>
                                        </p:attrNameLst>
                                      </p:cBhvr>
                                      <p:to>
                                        <p:strVal val="visible"/>
                                      </p:to>
                                    </p:set>
                                    <p:anim calcmode="lin" valueType="num">
                                      <p:cBhvr additive="base">
                                        <p:cTn id="25" dur="500" fill="hold"/>
                                        <p:tgtEl>
                                          <p:spTgt spid="117657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76579">
                                            <p:txEl>
                                              <p:pRg st="4" end="4"/>
                                            </p:txEl>
                                          </p:spTgt>
                                        </p:tgtEl>
                                        <p:attrNameLst>
                                          <p:attrName>ppt_y</p:attrName>
                                        </p:attrNameLst>
                                      </p:cBhvr>
                                      <p:tavLst>
                                        <p:tav tm="0">
                                          <p:val>
                                            <p:strVal val="1+#ppt_h/2"/>
                                          </p:val>
                                        </p:tav>
                                        <p:tav tm="100000">
                                          <p:val>
                                            <p:strVal val="#ppt_y"/>
                                          </p:val>
                                        </p:tav>
                                      </p:tavLst>
                                    </p:anim>
                                  </p:childTnLst>
                                </p:cTn>
                              </p:par>
                              <p:par>
                                <p:cTn id="27" presetID="1"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6579" grpId="0" build="p"/>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626" name="Rectangle 2"/>
          <p:cNvSpPr>
            <a:spLocks noGrp="1" noChangeArrowheads="1"/>
          </p:cNvSpPr>
          <p:nvPr>
            <p:ph type="title"/>
          </p:nvPr>
        </p:nvSpPr>
        <p:spPr/>
        <p:txBody>
          <a:bodyPr/>
          <a:lstStyle/>
          <a:p>
            <a:r>
              <a:rPr lang="en-AU" altLang="en-US" sz="3600"/>
              <a:t>Some important advice</a:t>
            </a:r>
          </a:p>
        </p:txBody>
      </p:sp>
      <p:sp>
        <p:nvSpPr>
          <p:cNvPr id="1178627" name="Rectangle 3"/>
          <p:cNvSpPr>
            <a:spLocks noGrp="1" noChangeArrowheads="1"/>
          </p:cNvSpPr>
          <p:nvPr>
            <p:ph type="body" idx="1"/>
          </p:nvPr>
        </p:nvSpPr>
        <p:spPr/>
        <p:txBody>
          <a:bodyPr/>
          <a:lstStyle/>
          <a:p>
            <a:pPr>
              <a:lnSpc>
                <a:spcPct val="80000"/>
              </a:lnSpc>
            </a:pPr>
            <a:r>
              <a:rPr lang="en-AU" altLang="en-US" sz="2000" dirty="0"/>
              <a:t>Pay careful attention to interpretation of AC 20-107B para 6 c (2) advice about bonding environment</a:t>
            </a:r>
          </a:p>
          <a:p>
            <a:pPr>
              <a:lnSpc>
                <a:spcPct val="80000"/>
              </a:lnSpc>
            </a:pPr>
            <a:r>
              <a:rPr lang="en-AU" altLang="en-US" sz="2000" dirty="0"/>
              <a:t>High humidity at the time of bonding can cause significant strength </a:t>
            </a:r>
            <a:r>
              <a:rPr lang="en-AU" altLang="en-US" sz="2000" dirty="0" smtClean="0"/>
              <a:t>loss due to porosity</a:t>
            </a:r>
            <a:endParaRPr lang="en-AU" altLang="en-US" sz="2000" dirty="0"/>
          </a:p>
          <a:p>
            <a:pPr lvl="1">
              <a:lnSpc>
                <a:spcPct val="80000"/>
              </a:lnSpc>
            </a:pPr>
            <a:r>
              <a:rPr lang="en-AU" altLang="en-US" sz="1800" dirty="0" smtClean="0"/>
              <a:t>FM300 adhesive 86</a:t>
            </a:r>
            <a:r>
              <a:rPr lang="en-AU" altLang="en-US" sz="1800" dirty="0">
                <a:sym typeface="Symbol" pitchFamily="18" charset="2"/>
              </a:rPr>
              <a:t></a:t>
            </a:r>
            <a:r>
              <a:rPr lang="en-AU" altLang="en-US" sz="1800" dirty="0" smtClean="0">
                <a:sym typeface="Symbol" pitchFamily="18" charset="2"/>
              </a:rPr>
              <a:t>F </a:t>
            </a:r>
            <a:r>
              <a:rPr lang="en-AU" altLang="en-US" sz="1800" dirty="0">
                <a:sym typeface="Symbol" pitchFamily="18" charset="2"/>
              </a:rPr>
              <a:t>(</a:t>
            </a:r>
            <a:r>
              <a:rPr lang="en-AU" altLang="en-US" sz="1800" dirty="0" smtClean="0">
                <a:sym typeface="Symbol" pitchFamily="18" charset="2"/>
              </a:rPr>
              <a:t>29C), </a:t>
            </a:r>
            <a:r>
              <a:rPr lang="en-AU" altLang="en-US" sz="1800" dirty="0">
                <a:sym typeface="Symbol" pitchFamily="18" charset="2"/>
              </a:rPr>
              <a:t>70% RH, 4hrs exposure results in micro-voids</a:t>
            </a:r>
          </a:p>
          <a:p>
            <a:pPr lvl="2">
              <a:lnSpc>
                <a:spcPct val="80000"/>
              </a:lnSpc>
            </a:pPr>
            <a:r>
              <a:rPr lang="en-AU" altLang="en-US" sz="1600" dirty="0"/>
              <a:t>53% loss of T-peel strength (ASTM 1876)</a:t>
            </a:r>
          </a:p>
          <a:p>
            <a:pPr lvl="2">
              <a:lnSpc>
                <a:spcPct val="80000"/>
              </a:lnSpc>
            </a:pPr>
            <a:r>
              <a:rPr lang="en-AU" altLang="en-US" sz="1600" dirty="0"/>
              <a:t>28% loss of honeycomb peel strength (ASTM D1781)</a:t>
            </a:r>
          </a:p>
          <a:p>
            <a:pPr>
              <a:lnSpc>
                <a:spcPct val="80000"/>
              </a:lnSpc>
            </a:pPr>
            <a:r>
              <a:rPr lang="en-AU" altLang="en-US" sz="2000" dirty="0" smtClean="0"/>
              <a:t>NDI has difficulty finding porosity</a:t>
            </a:r>
          </a:p>
          <a:p>
            <a:pPr>
              <a:lnSpc>
                <a:spcPct val="80000"/>
              </a:lnSpc>
            </a:pPr>
            <a:r>
              <a:rPr lang="en-AU" altLang="en-US" sz="2000" dirty="0" smtClean="0"/>
              <a:t>This </a:t>
            </a:r>
            <a:r>
              <a:rPr lang="en-AU" altLang="en-US" sz="2000" dirty="0"/>
              <a:t>strength loss is </a:t>
            </a:r>
            <a:r>
              <a:rPr lang="en-AU" altLang="en-US" sz="2000" u="sng" dirty="0">
                <a:solidFill>
                  <a:srgbClr val="FF0000"/>
                </a:solidFill>
              </a:rPr>
              <a:t>NOT</a:t>
            </a:r>
            <a:r>
              <a:rPr lang="en-AU" altLang="en-US" sz="2000" dirty="0"/>
              <a:t> managed by FAR 2x.573 damage tolerance testing</a:t>
            </a:r>
          </a:p>
          <a:p>
            <a:pPr>
              <a:lnSpc>
                <a:spcPct val="80000"/>
              </a:lnSpc>
            </a:pPr>
            <a:r>
              <a:rPr lang="en-AU" altLang="en-US" sz="2000" dirty="0"/>
              <a:t>Specifications must </a:t>
            </a:r>
            <a:r>
              <a:rPr lang="en-AU" altLang="en-US" sz="2000" dirty="0" smtClean="0"/>
              <a:t>limit </a:t>
            </a:r>
            <a:r>
              <a:rPr lang="en-AU" altLang="en-US" sz="2000" dirty="0"/>
              <a:t>temperature and RH to the </a:t>
            </a:r>
            <a:r>
              <a:rPr lang="en-AU" altLang="en-US" sz="2000" dirty="0" smtClean="0"/>
              <a:t>recorded certification production environment</a:t>
            </a:r>
            <a:endParaRPr lang="en-AU" altLang="en-US" sz="2000" dirty="0"/>
          </a:p>
          <a:p>
            <a:pPr>
              <a:lnSpc>
                <a:spcPct val="80000"/>
              </a:lnSpc>
            </a:pPr>
            <a:r>
              <a:rPr lang="en-AU" altLang="en-US" sz="2000" u="sng" dirty="0">
                <a:solidFill>
                  <a:srgbClr val="FF0000"/>
                </a:solidFill>
                <a:sym typeface="Symbol" pitchFamily="18" charset="2"/>
              </a:rPr>
              <a:t>Exceeding these limits is a safety risk</a:t>
            </a:r>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228594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78627">
                                            <p:txEl>
                                              <p:pRg st="0" end="0"/>
                                            </p:txEl>
                                          </p:spTgt>
                                        </p:tgtEl>
                                        <p:attrNameLst>
                                          <p:attrName>style.visibility</p:attrName>
                                        </p:attrNameLst>
                                      </p:cBhvr>
                                      <p:to>
                                        <p:strVal val="visible"/>
                                      </p:to>
                                    </p:set>
                                    <p:anim calcmode="lin" valueType="num">
                                      <p:cBhvr additive="base">
                                        <p:cTn id="7" dur="500" fill="hold"/>
                                        <p:tgtEl>
                                          <p:spTgt spid="1178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78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78627">
                                            <p:txEl>
                                              <p:pRg st="1" end="1"/>
                                            </p:txEl>
                                          </p:spTgt>
                                        </p:tgtEl>
                                        <p:attrNameLst>
                                          <p:attrName>style.visibility</p:attrName>
                                        </p:attrNameLst>
                                      </p:cBhvr>
                                      <p:to>
                                        <p:strVal val="visible"/>
                                      </p:to>
                                    </p:set>
                                    <p:anim calcmode="lin" valueType="num">
                                      <p:cBhvr additive="base">
                                        <p:cTn id="13" dur="500" fill="hold"/>
                                        <p:tgtEl>
                                          <p:spTgt spid="11786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7862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178627">
                                            <p:txEl>
                                              <p:pRg st="2" end="2"/>
                                            </p:txEl>
                                          </p:spTgt>
                                        </p:tgtEl>
                                        <p:attrNameLst>
                                          <p:attrName>style.visibility</p:attrName>
                                        </p:attrNameLst>
                                      </p:cBhvr>
                                      <p:to>
                                        <p:strVal val="visible"/>
                                      </p:to>
                                    </p:set>
                                    <p:anim calcmode="lin" valueType="num">
                                      <p:cBhvr additive="base">
                                        <p:cTn id="17" dur="500" fill="hold"/>
                                        <p:tgtEl>
                                          <p:spTgt spid="117862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7862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78627">
                                            <p:txEl>
                                              <p:pRg st="3" end="3"/>
                                            </p:txEl>
                                          </p:spTgt>
                                        </p:tgtEl>
                                        <p:attrNameLst>
                                          <p:attrName>style.visibility</p:attrName>
                                        </p:attrNameLst>
                                      </p:cBhvr>
                                      <p:to>
                                        <p:strVal val="visible"/>
                                      </p:to>
                                    </p:set>
                                    <p:anim calcmode="lin" valueType="num">
                                      <p:cBhvr additive="base">
                                        <p:cTn id="21" dur="500" fill="hold"/>
                                        <p:tgtEl>
                                          <p:spTgt spid="117862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7862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78627">
                                            <p:txEl>
                                              <p:pRg st="4" end="4"/>
                                            </p:txEl>
                                          </p:spTgt>
                                        </p:tgtEl>
                                        <p:attrNameLst>
                                          <p:attrName>style.visibility</p:attrName>
                                        </p:attrNameLst>
                                      </p:cBhvr>
                                      <p:to>
                                        <p:strVal val="visible"/>
                                      </p:to>
                                    </p:set>
                                    <p:anim calcmode="lin" valueType="num">
                                      <p:cBhvr additive="base">
                                        <p:cTn id="25" dur="500" fill="hold"/>
                                        <p:tgtEl>
                                          <p:spTgt spid="11786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78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78627">
                                            <p:txEl>
                                              <p:pRg st="5" end="5"/>
                                            </p:txEl>
                                          </p:spTgt>
                                        </p:tgtEl>
                                        <p:attrNameLst>
                                          <p:attrName>style.visibility</p:attrName>
                                        </p:attrNameLst>
                                      </p:cBhvr>
                                      <p:to>
                                        <p:strVal val="visible"/>
                                      </p:to>
                                    </p:set>
                                    <p:anim calcmode="lin" valueType="num">
                                      <p:cBhvr additive="base">
                                        <p:cTn id="31" dur="500" fill="hold"/>
                                        <p:tgtEl>
                                          <p:spTgt spid="11786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78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78627">
                                            <p:txEl>
                                              <p:pRg st="6" end="6"/>
                                            </p:txEl>
                                          </p:spTgt>
                                        </p:tgtEl>
                                        <p:attrNameLst>
                                          <p:attrName>style.visibility</p:attrName>
                                        </p:attrNameLst>
                                      </p:cBhvr>
                                      <p:to>
                                        <p:strVal val="visible"/>
                                      </p:to>
                                    </p:set>
                                    <p:anim calcmode="lin" valueType="num">
                                      <p:cBhvr additive="base">
                                        <p:cTn id="37" dur="500" fill="hold"/>
                                        <p:tgtEl>
                                          <p:spTgt spid="11786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78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78627">
                                            <p:txEl>
                                              <p:pRg st="7" end="7"/>
                                            </p:txEl>
                                          </p:spTgt>
                                        </p:tgtEl>
                                        <p:attrNameLst>
                                          <p:attrName>style.visibility</p:attrName>
                                        </p:attrNameLst>
                                      </p:cBhvr>
                                      <p:to>
                                        <p:strVal val="visible"/>
                                      </p:to>
                                    </p:set>
                                    <p:anim calcmode="lin" valueType="num">
                                      <p:cBhvr additive="base">
                                        <p:cTn id="43" dur="500" fill="hold"/>
                                        <p:tgtEl>
                                          <p:spTgt spid="117862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78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78627">
                                            <p:txEl>
                                              <p:pRg st="8" end="8"/>
                                            </p:txEl>
                                          </p:spTgt>
                                        </p:tgtEl>
                                        <p:attrNameLst>
                                          <p:attrName>style.visibility</p:attrName>
                                        </p:attrNameLst>
                                      </p:cBhvr>
                                      <p:to>
                                        <p:strVal val="visible"/>
                                      </p:to>
                                    </p:set>
                                    <p:anim calcmode="lin" valueType="num">
                                      <p:cBhvr additive="base">
                                        <p:cTn id="49" dur="500" fill="hold"/>
                                        <p:tgtEl>
                                          <p:spTgt spid="1178627">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78627">
                                            <p:txEl>
                                              <p:pRg st="8" end="8"/>
                                            </p:txEl>
                                          </p:spTgt>
                                        </p:tgtEl>
                                        <p:attrNameLst>
                                          <p:attrName>ppt_y</p:attrName>
                                        </p:attrNameLst>
                                      </p:cBhvr>
                                      <p:tavLst>
                                        <p:tav tm="0">
                                          <p:val>
                                            <p:strVal val="1+#ppt_h/2"/>
                                          </p:val>
                                        </p:tav>
                                        <p:tav tm="100000">
                                          <p:val>
                                            <p:strVal val="#ppt_y"/>
                                          </p:val>
                                        </p:tav>
                                      </p:tavLst>
                                    </p:anim>
                                  </p:childTnLst>
                                </p:cTn>
                              </p:par>
                              <p:par>
                                <p:cTn id="51" presetID="1" presetClass="entr" presetSubtype="0" fill="hold" grpId="0" nodeType="withEffect">
                                  <p:stCondLst>
                                    <p:cond delay="0"/>
                                  </p:stCondLst>
                                  <p:childTnLst>
                                    <p:set>
                                      <p:cBhvr>
                                        <p:cTn id="5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8627" grpId="0" uiExpand="1" build="p"/>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2002" name="Rectangle 2"/>
          <p:cNvSpPr>
            <a:spLocks noGrp="1" noChangeArrowheads="1"/>
          </p:cNvSpPr>
          <p:nvPr>
            <p:ph type="title"/>
          </p:nvPr>
        </p:nvSpPr>
        <p:spPr/>
        <p:txBody>
          <a:bodyPr/>
          <a:lstStyle/>
          <a:p>
            <a:r>
              <a:rPr lang="en-AU" altLang="en-US" sz="2400"/>
              <a:t>AC 20-107B para 6 Material and Fabrication Development </a:t>
            </a:r>
          </a:p>
        </p:txBody>
      </p:sp>
      <p:sp>
        <p:nvSpPr>
          <p:cNvPr id="1152003" name="Rectangle 3"/>
          <p:cNvSpPr>
            <a:spLocks noGrp="1" noChangeArrowheads="1"/>
          </p:cNvSpPr>
          <p:nvPr>
            <p:ph type="body" idx="1"/>
          </p:nvPr>
        </p:nvSpPr>
        <p:spPr/>
        <p:txBody>
          <a:bodyPr/>
          <a:lstStyle/>
          <a:p>
            <a:pPr>
              <a:lnSpc>
                <a:spcPct val="90000"/>
              </a:lnSpc>
            </a:pPr>
            <a:r>
              <a:rPr lang="en-AU" altLang="en-US" sz="2000" b="0" dirty="0"/>
              <a:t>Para c. Structural Bonding Sub para (2) </a:t>
            </a:r>
            <a:r>
              <a:rPr lang="en-AU" altLang="en-US" sz="2000" dirty="0"/>
              <a:t>refers to </a:t>
            </a:r>
            <a:r>
              <a:rPr lang="en-AU" altLang="en-US" sz="2000" b="0" dirty="0"/>
              <a:t>§ </a:t>
            </a:r>
            <a:r>
              <a:rPr lang="en-AU" altLang="en-US" sz="2000" b="0" dirty="0" smtClean="0"/>
              <a:t>23.573(a)(</a:t>
            </a:r>
            <a:r>
              <a:rPr lang="en-AU" altLang="en-US" sz="2000" b="0" dirty="0"/>
              <a:t>5) </a:t>
            </a:r>
          </a:p>
          <a:p>
            <a:pPr>
              <a:lnSpc>
                <a:spcPct val="90000"/>
              </a:lnSpc>
            </a:pPr>
            <a:r>
              <a:rPr lang="en-AU" altLang="en-US" sz="2000" i="1" dirty="0"/>
              <a:t>Limit load capacity must be substantiated by one of the following methods</a:t>
            </a:r>
          </a:p>
          <a:p>
            <a:pPr lvl="1">
              <a:lnSpc>
                <a:spcPct val="90000"/>
              </a:lnSpc>
            </a:pPr>
            <a:r>
              <a:rPr lang="en-AU" altLang="en-US" sz="1800" i="1" dirty="0"/>
              <a:t>(</a:t>
            </a:r>
            <a:r>
              <a:rPr lang="en-AU" altLang="en-US" sz="1800" i="1" dirty="0" err="1"/>
              <a:t>i</a:t>
            </a:r>
            <a:r>
              <a:rPr lang="en-AU" altLang="en-US" sz="1800" i="1" dirty="0"/>
              <a:t>) The maximum disbonds of each bonded joint determined by analysis, tests, or both. Disbonds greater than this must be prevented by design features; or </a:t>
            </a:r>
          </a:p>
          <a:p>
            <a:pPr lvl="1">
              <a:lnSpc>
                <a:spcPct val="90000"/>
              </a:lnSpc>
            </a:pPr>
            <a:r>
              <a:rPr lang="en-AU" altLang="en-US" sz="1800" i="1" dirty="0"/>
              <a:t>(ii) Proof testing must be conducted on each production article that will apply the critical limit design load to each critical bonded joint; or </a:t>
            </a:r>
          </a:p>
          <a:p>
            <a:pPr lvl="1">
              <a:lnSpc>
                <a:spcPct val="90000"/>
              </a:lnSpc>
            </a:pPr>
            <a:r>
              <a:rPr lang="en-AU" altLang="en-US" sz="1800" i="1" dirty="0"/>
              <a:t>(iii) Repeatable and reliable non-destructive inspection techniques must be established that ensure the strength of each joint</a:t>
            </a:r>
            <a:r>
              <a:rPr lang="en-AU" altLang="en-US" sz="1800" i="1" dirty="0" smtClean="0"/>
              <a:t>.</a:t>
            </a:r>
          </a:p>
          <a:p>
            <a:pPr>
              <a:lnSpc>
                <a:spcPct val="90000"/>
              </a:lnSpc>
            </a:pPr>
            <a:r>
              <a:rPr lang="en-AU" altLang="en-US" sz="2000" i="1" dirty="0" smtClean="0">
                <a:solidFill>
                  <a:srgbClr val="FF0000"/>
                </a:solidFill>
              </a:rPr>
              <a:t>Repeated from 2x.573 as discussed </a:t>
            </a:r>
            <a:r>
              <a:rPr lang="en-AU" altLang="en-US" sz="2000" i="1" dirty="0" smtClean="0">
                <a:solidFill>
                  <a:srgbClr val="FF0000"/>
                </a:solidFill>
              </a:rPr>
              <a:t>previously</a:t>
            </a:r>
            <a:endParaRPr lang="en-AU" altLang="en-US" sz="2000" i="1" dirty="0" smtClean="0">
              <a:solidFill>
                <a:srgbClr val="FF0000"/>
              </a:solidFill>
            </a:endParaRPr>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2372818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52003">
                                            <p:txEl>
                                              <p:pRg st="0" end="0"/>
                                            </p:txEl>
                                          </p:spTgt>
                                        </p:tgtEl>
                                        <p:attrNameLst>
                                          <p:attrName>style.visibility</p:attrName>
                                        </p:attrNameLst>
                                      </p:cBhvr>
                                      <p:to>
                                        <p:strVal val="visible"/>
                                      </p:to>
                                    </p:set>
                                    <p:anim calcmode="lin" valueType="num">
                                      <p:cBhvr additive="base">
                                        <p:cTn id="7" dur="500" fill="hold"/>
                                        <p:tgtEl>
                                          <p:spTgt spid="11520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5200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52003">
                                            <p:txEl>
                                              <p:pRg st="1" end="1"/>
                                            </p:txEl>
                                          </p:spTgt>
                                        </p:tgtEl>
                                        <p:attrNameLst>
                                          <p:attrName>style.visibility</p:attrName>
                                        </p:attrNameLst>
                                      </p:cBhvr>
                                      <p:to>
                                        <p:strVal val="visible"/>
                                      </p:to>
                                    </p:set>
                                    <p:anim calcmode="lin" valueType="num">
                                      <p:cBhvr additive="base">
                                        <p:cTn id="11" dur="500" fill="hold"/>
                                        <p:tgtEl>
                                          <p:spTgt spid="115200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5200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52003">
                                            <p:txEl>
                                              <p:pRg st="2" end="2"/>
                                            </p:txEl>
                                          </p:spTgt>
                                        </p:tgtEl>
                                        <p:attrNameLst>
                                          <p:attrName>style.visibility</p:attrName>
                                        </p:attrNameLst>
                                      </p:cBhvr>
                                      <p:to>
                                        <p:strVal val="visible"/>
                                      </p:to>
                                    </p:set>
                                    <p:anim calcmode="lin" valueType="num">
                                      <p:cBhvr additive="base">
                                        <p:cTn id="15" dur="500" fill="hold"/>
                                        <p:tgtEl>
                                          <p:spTgt spid="115200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5200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52003">
                                            <p:txEl>
                                              <p:pRg st="3" end="3"/>
                                            </p:txEl>
                                          </p:spTgt>
                                        </p:tgtEl>
                                        <p:attrNameLst>
                                          <p:attrName>style.visibility</p:attrName>
                                        </p:attrNameLst>
                                      </p:cBhvr>
                                      <p:to>
                                        <p:strVal val="visible"/>
                                      </p:to>
                                    </p:set>
                                    <p:anim calcmode="lin" valueType="num">
                                      <p:cBhvr additive="base">
                                        <p:cTn id="19" dur="500" fill="hold"/>
                                        <p:tgtEl>
                                          <p:spTgt spid="115200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5200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152003">
                                            <p:txEl>
                                              <p:pRg st="4" end="4"/>
                                            </p:txEl>
                                          </p:spTgt>
                                        </p:tgtEl>
                                        <p:attrNameLst>
                                          <p:attrName>style.visibility</p:attrName>
                                        </p:attrNameLst>
                                      </p:cBhvr>
                                      <p:to>
                                        <p:strVal val="visible"/>
                                      </p:to>
                                    </p:set>
                                    <p:anim calcmode="lin" valueType="num">
                                      <p:cBhvr additive="base">
                                        <p:cTn id="23" dur="500" fill="hold"/>
                                        <p:tgtEl>
                                          <p:spTgt spid="115200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5200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52003">
                                            <p:txEl>
                                              <p:pRg st="5" end="5"/>
                                            </p:txEl>
                                          </p:spTgt>
                                        </p:tgtEl>
                                        <p:attrNameLst>
                                          <p:attrName>style.visibility</p:attrName>
                                        </p:attrNameLst>
                                      </p:cBhvr>
                                      <p:to>
                                        <p:strVal val="visible"/>
                                      </p:to>
                                    </p:set>
                                    <p:anim calcmode="lin" valueType="num">
                                      <p:cBhvr additive="base">
                                        <p:cTn id="27" dur="500" fill="hold"/>
                                        <p:tgtEl>
                                          <p:spTgt spid="115200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52003">
                                            <p:txEl>
                                              <p:pRg st="5" end="5"/>
                                            </p:txEl>
                                          </p:spTgt>
                                        </p:tgtEl>
                                        <p:attrNameLst>
                                          <p:attrName>ppt_y</p:attrName>
                                        </p:attrNameLst>
                                      </p:cBhvr>
                                      <p:tavLst>
                                        <p:tav tm="0">
                                          <p:val>
                                            <p:strVal val="1+#ppt_h/2"/>
                                          </p:val>
                                        </p:tav>
                                        <p:tav tm="100000">
                                          <p:val>
                                            <p:strVal val="#ppt_y"/>
                                          </p:val>
                                        </p:tav>
                                      </p:tavLst>
                                    </p:anim>
                                  </p:childTnLst>
                                </p:cTn>
                              </p:par>
                              <p:par>
                                <p:cTn id="29" presetID="1"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2003" grpId="0" uiExpand="1" build="p"/>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4770" name="Rectangle 2"/>
          <p:cNvSpPr>
            <a:spLocks noGrp="1" noChangeArrowheads="1"/>
          </p:cNvSpPr>
          <p:nvPr>
            <p:ph type="title"/>
          </p:nvPr>
        </p:nvSpPr>
        <p:spPr/>
        <p:txBody>
          <a:bodyPr/>
          <a:lstStyle/>
          <a:p>
            <a:r>
              <a:rPr lang="en-AU" altLang="en-US" sz="2400"/>
              <a:t>AC 20-107B para 6 Material and Fabrication Development</a:t>
            </a:r>
          </a:p>
        </p:txBody>
      </p:sp>
      <p:sp>
        <p:nvSpPr>
          <p:cNvPr id="1184771" name="Rectangle 3"/>
          <p:cNvSpPr>
            <a:spLocks noGrp="1" noChangeArrowheads="1"/>
          </p:cNvSpPr>
          <p:nvPr>
            <p:ph type="body" idx="1"/>
          </p:nvPr>
        </p:nvSpPr>
        <p:spPr/>
        <p:txBody>
          <a:bodyPr/>
          <a:lstStyle/>
          <a:p>
            <a:pPr>
              <a:lnSpc>
                <a:spcPct val="90000"/>
              </a:lnSpc>
            </a:pPr>
            <a:r>
              <a:rPr lang="en-AU" altLang="en-US" b="0" dirty="0"/>
              <a:t>Para c. Structural Bonding sub para </a:t>
            </a:r>
            <a:r>
              <a:rPr lang="en-AU" altLang="en-US" dirty="0"/>
              <a:t>(4) </a:t>
            </a:r>
          </a:p>
          <a:p>
            <a:pPr lvl="1">
              <a:lnSpc>
                <a:spcPct val="90000"/>
              </a:lnSpc>
            </a:pPr>
            <a:r>
              <a:rPr lang="en-AU" altLang="en-US" dirty="0"/>
              <a:t>Adhesion failures </a:t>
            </a:r>
            <a:r>
              <a:rPr lang="en-AU" altLang="en-US" u="sng" dirty="0"/>
              <a:t>in production</a:t>
            </a:r>
            <a:r>
              <a:rPr lang="en-AU" altLang="en-US" dirty="0"/>
              <a:t> require immediate action to identify the specific cause and isolate all affected parts and assemblies for disposition</a:t>
            </a:r>
          </a:p>
          <a:p>
            <a:pPr lvl="1">
              <a:lnSpc>
                <a:spcPct val="90000"/>
              </a:lnSpc>
            </a:pPr>
            <a:r>
              <a:rPr lang="en-AU" altLang="en-US" dirty="0"/>
              <a:t>Adhesion failures </a:t>
            </a:r>
            <a:r>
              <a:rPr lang="en-AU" altLang="en-US" u="sng" dirty="0"/>
              <a:t>in service</a:t>
            </a:r>
            <a:r>
              <a:rPr lang="en-AU" altLang="en-US" dirty="0"/>
              <a:t> require immediate action to determine the cause, to isolate the affected aircraft, and to conduct directed inspection and repair</a:t>
            </a:r>
          </a:p>
          <a:p>
            <a:pPr lvl="2">
              <a:lnSpc>
                <a:spcPct val="90000"/>
              </a:lnSpc>
            </a:pPr>
            <a:r>
              <a:rPr lang="en-AU" altLang="en-US" dirty="0"/>
              <a:t>Depending on the suspected severity of the bonding problem, immediate action may be required to restore the affected aircraft to an airworthy </a:t>
            </a:r>
            <a:r>
              <a:rPr lang="en-AU" altLang="en-US" dirty="0" smtClean="0"/>
              <a:t>condition</a:t>
            </a:r>
          </a:p>
          <a:p>
            <a:pPr>
              <a:lnSpc>
                <a:spcPct val="90000"/>
              </a:lnSpc>
            </a:pPr>
            <a:r>
              <a:rPr lang="en-AU" altLang="en-US" sz="2000" dirty="0" smtClean="0">
                <a:solidFill>
                  <a:srgbClr val="FF0000"/>
                </a:solidFill>
              </a:rPr>
              <a:t>Comment: While this change addressed </a:t>
            </a:r>
            <a:r>
              <a:rPr lang="en-AU" altLang="en-US" sz="2000" b="1" u="sng" dirty="0" smtClean="0">
                <a:solidFill>
                  <a:srgbClr val="FF0000"/>
                </a:solidFill>
              </a:rPr>
              <a:t>adhesion</a:t>
            </a:r>
            <a:r>
              <a:rPr lang="en-AU" altLang="en-US" sz="2000" dirty="0" smtClean="0">
                <a:solidFill>
                  <a:srgbClr val="FF0000"/>
                </a:solidFill>
              </a:rPr>
              <a:t> failures, the significance of </a:t>
            </a:r>
            <a:r>
              <a:rPr lang="en-AU" altLang="en-US" sz="2000" i="1" u="sng" dirty="0" smtClean="0">
                <a:solidFill>
                  <a:srgbClr val="FF0000"/>
                </a:solidFill>
              </a:rPr>
              <a:t>mixed-mode failures</a:t>
            </a:r>
            <a:r>
              <a:rPr lang="en-AU" altLang="en-US" sz="2000" i="1" dirty="0" smtClean="0">
                <a:solidFill>
                  <a:srgbClr val="FF0000"/>
                </a:solidFill>
              </a:rPr>
              <a:t> </a:t>
            </a:r>
            <a:r>
              <a:rPr lang="en-AU" altLang="en-US" sz="2000" dirty="0" smtClean="0">
                <a:solidFill>
                  <a:srgbClr val="FF0000"/>
                </a:solidFill>
              </a:rPr>
              <a:t>is not addressed</a:t>
            </a:r>
          </a:p>
          <a:p>
            <a:pPr lvl="1">
              <a:lnSpc>
                <a:spcPct val="90000"/>
              </a:lnSpc>
            </a:pPr>
            <a:r>
              <a:rPr lang="en-AU" altLang="en-US" sz="1600" dirty="0" smtClean="0">
                <a:solidFill>
                  <a:srgbClr val="FF0000"/>
                </a:solidFill>
              </a:rPr>
              <a:t>Mixed-mode failure can occur at loads significantly below limit load without adhesion failures being detectable prior to failure</a:t>
            </a:r>
            <a:endParaRPr lang="en-AU" altLang="en-US" dirty="0">
              <a:solidFill>
                <a:srgbClr val="FF0000"/>
              </a:solidFill>
            </a:endParaRPr>
          </a:p>
          <a:p>
            <a:pPr>
              <a:lnSpc>
                <a:spcPct val="90000"/>
              </a:lnSpc>
            </a:pPr>
            <a:r>
              <a:rPr lang="en-AU" altLang="en-US" sz="2000" dirty="0" smtClean="0">
                <a:solidFill>
                  <a:srgbClr val="0066CC"/>
                </a:solidFill>
              </a:rPr>
              <a:t>I suggest that an appropriate </a:t>
            </a:r>
            <a:r>
              <a:rPr lang="en-AU" altLang="en-US" sz="2000" dirty="0" smtClean="0">
                <a:solidFill>
                  <a:srgbClr val="0066CC"/>
                </a:solidFill>
              </a:rPr>
              <a:t>amendment to AC20-107B </a:t>
            </a:r>
            <a:r>
              <a:rPr lang="en-AU" altLang="en-US" sz="2000" dirty="0" smtClean="0">
                <a:solidFill>
                  <a:srgbClr val="0066CC"/>
                </a:solidFill>
              </a:rPr>
              <a:t>is essential</a:t>
            </a:r>
            <a:endParaRPr lang="en-AU" altLang="en-US" sz="2000" dirty="0">
              <a:solidFill>
                <a:srgbClr val="0066CC"/>
              </a:solidFill>
            </a:endParaRPr>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119322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84771">
                                            <p:txEl>
                                              <p:pRg st="0" end="0"/>
                                            </p:txEl>
                                          </p:spTgt>
                                        </p:tgtEl>
                                        <p:attrNameLst>
                                          <p:attrName>style.visibility</p:attrName>
                                        </p:attrNameLst>
                                      </p:cBhvr>
                                      <p:to>
                                        <p:strVal val="visible"/>
                                      </p:to>
                                    </p:set>
                                    <p:anim calcmode="lin" valueType="num">
                                      <p:cBhvr additive="base">
                                        <p:cTn id="7" dur="500" fill="hold"/>
                                        <p:tgtEl>
                                          <p:spTgt spid="1184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8477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84771">
                                            <p:txEl>
                                              <p:pRg st="1" end="1"/>
                                            </p:txEl>
                                          </p:spTgt>
                                        </p:tgtEl>
                                        <p:attrNameLst>
                                          <p:attrName>style.visibility</p:attrName>
                                        </p:attrNameLst>
                                      </p:cBhvr>
                                      <p:to>
                                        <p:strVal val="visible"/>
                                      </p:to>
                                    </p:set>
                                    <p:anim calcmode="lin" valueType="num">
                                      <p:cBhvr additive="base">
                                        <p:cTn id="11" dur="500" fill="hold"/>
                                        <p:tgtEl>
                                          <p:spTgt spid="118477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8477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84771">
                                            <p:txEl>
                                              <p:pRg st="2" end="2"/>
                                            </p:txEl>
                                          </p:spTgt>
                                        </p:tgtEl>
                                        <p:attrNameLst>
                                          <p:attrName>style.visibility</p:attrName>
                                        </p:attrNameLst>
                                      </p:cBhvr>
                                      <p:to>
                                        <p:strVal val="visible"/>
                                      </p:to>
                                    </p:set>
                                    <p:anim calcmode="lin" valueType="num">
                                      <p:cBhvr additive="base">
                                        <p:cTn id="15" dur="500" fill="hold"/>
                                        <p:tgtEl>
                                          <p:spTgt spid="118477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8477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84771">
                                            <p:txEl>
                                              <p:pRg st="3" end="3"/>
                                            </p:txEl>
                                          </p:spTgt>
                                        </p:tgtEl>
                                        <p:attrNameLst>
                                          <p:attrName>style.visibility</p:attrName>
                                        </p:attrNameLst>
                                      </p:cBhvr>
                                      <p:to>
                                        <p:strVal val="visible"/>
                                      </p:to>
                                    </p:set>
                                    <p:anim calcmode="lin" valueType="num">
                                      <p:cBhvr additive="base">
                                        <p:cTn id="19" dur="500" fill="hold"/>
                                        <p:tgtEl>
                                          <p:spTgt spid="118477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847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84771">
                                            <p:txEl>
                                              <p:pRg st="4" end="4"/>
                                            </p:txEl>
                                          </p:spTgt>
                                        </p:tgtEl>
                                        <p:attrNameLst>
                                          <p:attrName>style.visibility</p:attrName>
                                        </p:attrNameLst>
                                      </p:cBhvr>
                                      <p:to>
                                        <p:strVal val="visible"/>
                                      </p:to>
                                    </p:set>
                                    <p:anim calcmode="lin" valueType="num">
                                      <p:cBhvr additive="base">
                                        <p:cTn id="25" dur="500" fill="hold"/>
                                        <p:tgtEl>
                                          <p:spTgt spid="118477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84771">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184771">
                                            <p:txEl>
                                              <p:pRg st="5" end="5"/>
                                            </p:txEl>
                                          </p:spTgt>
                                        </p:tgtEl>
                                        <p:attrNameLst>
                                          <p:attrName>style.visibility</p:attrName>
                                        </p:attrNameLst>
                                      </p:cBhvr>
                                      <p:to>
                                        <p:strVal val="visible"/>
                                      </p:to>
                                    </p:set>
                                    <p:anim calcmode="lin" valueType="num">
                                      <p:cBhvr additive="base">
                                        <p:cTn id="29" dur="500" fill="hold"/>
                                        <p:tgtEl>
                                          <p:spTgt spid="118477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847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184771">
                                            <p:txEl>
                                              <p:pRg st="6" end="6"/>
                                            </p:txEl>
                                          </p:spTgt>
                                        </p:tgtEl>
                                        <p:attrNameLst>
                                          <p:attrName>style.visibility</p:attrName>
                                        </p:attrNameLst>
                                      </p:cBhvr>
                                      <p:to>
                                        <p:strVal val="visible"/>
                                      </p:to>
                                    </p:set>
                                    <p:anim calcmode="lin" valueType="num">
                                      <p:cBhvr additive="base">
                                        <p:cTn id="35" dur="500" fill="hold"/>
                                        <p:tgtEl>
                                          <p:spTgt spid="1184771">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184771">
                                            <p:txEl>
                                              <p:pRg st="6" end="6"/>
                                            </p:txEl>
                                          </p:spTgt>
                                        </p:tgtEl>
                                        <p:attrNameLst>
                                          <p:attrName>ppt_y</p:attrName>
                                        </p:attrNameLst>
                                      </p:cBhvr>
                                      <p:tavLst>
                                        <p:tav tm="0">
                                          <p:val>
                                            <p:strVal val="1+#ppt_h/2"/>
                                          </p:val>
                                        </p:tav>
                                        <p:tav tm="100000">
                                          <p:val>
                                            <p:strVal val="#ppt_y"/>
                                          </p:val>
                                        </p:tav>
                                      </p:tavLst>
                                    </p:anim>
                                  </p:childTnLst>
                                </p:cTn>
                              </p:par>
                              <p:par>
                                <p:cTn id="37" presetID="1" presetClass="entr" presetSubtype="0" fill="hold" grpId="0" nodeType="with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4771" grpId="0" uiExpand="1" build="p"/>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0914" name="Rectangle 2"/>
          <p:cNvSpPr>
            <a:spLocks noGrp="1" noChangeArrowheads="1"/>
          </p:cNvSpPr>
          <p:nvPr>
            <p:ph type="title"/>
          </p:nvPr>
        </p:nvSpPr>
        <p:spPr/>
        <p:txBody>
          <a:bodyPr/>
          <a:lstStyle/>
          <a:p>
            <a:r>
              <a:rPr lang="en-AU" altLang="en-US" sz="2400" dirty="0" smtClean="0"/>
              <a:t>AC 20-107B para 6 Material and Fabrication Development</a:t>
            </a:r>
            <a:endParaRPr lang="en-AU" altLang="en-US" sz="2400" dirty="0"/>
          </a:p>
        </p:txBody>
      </p:sp>
      <p:sp>
        <p:nvSpPr>
          <p:cNvPr id="1190915" name="Rectangle 3"/>
          <p:cNvSpPr>
            <a:spLocks noGrp="1" noChangeArrowheads="1"/>
          </p:cNvSpPr>
          <p:nvPr>
            <p:ph type="body" idx="1"/>
          </p:nvPr>
        </p:nvSpPr>
        <p:spPr/>
        <p:txBody>
          <a:bodyPr/>
          <a:lstStyle/>
          <a:p>
            <a:r>
              <a:rPr lang="en-AU" altLang="en-US" dirty="0" smtClean="0"/>
              <a:t>Para d Environmental Considerations</a:t>
            </a:r>
          </a:p>
          <a:p>
            <a:pPr lvl="1"/>
            <a:r>
              <a:rPr lang="en-AU" altLang="en-US" dirty="0" smtClean="0"/>
              <a:t>The same environmental considerations in this section for composite materials also apply for adhesive bonds</a:t>
            </a:r>
          </a:p>
          <a:p>
            <a:pPr lvl="2"/>
            <a:r>
              <a:rPr lang="en-AU" altLang="en-US" dirty="0" smtClean="0"/>
              <a:t>Effects of humidity and temperature in service must be considered</a:t>
            </a:r>
          </a:p>
          <a:p>
            <a:r>
              <a:rPr lang="en-AU" altLang="en-US" dirty="0" smtClean="0"/>
              <a:t>Notes:</a:t>
            </a:r>
          </a:p>
          <a:p>
            <a:pPr lvl="2"/>
            <a:r>
              <a:rPr lang="en-AU" altLang="en-US" dirty="0" smtClean="0"/>
              <a:t>Temperature has a direct effect on adhesive properties</a:t>
            </a:r>
          </a:p>
          <a:p>
            <a:pPr lvl="2"/>
            <a:r>
              <a:rPr lang="en-AU" altLang="en-US" dirty="0" smtClean="0"/>
              <a:t>Moisture </a:t>
            </a:r>
            <a:r>
              <a:rPr lang="en-AU" altLang="en-US" dirty="0" smtClean="0"/>
              <a:t>reduces Glass Transition Temp. of adhesives and resins</a:t>
            </a:r>
          </a:p>
          <a:p>
            <a:pPr lvl="3"/>
            <a:r>
              <a:rPr lang="en-AU" altLang="en-US" dirty="0" smtClean="0"/>
              <a:t>High temperature strength is </a:t>
            </a:r>
            <a:r>
              <a:rPr lang="en-AU" altLang="en-US" dirty="0" smtClean="0"/>
              <a:t>lower</a:t>
            </a:r>
          </a:p>
          <a:p>
            <a:pPr lvl="3"/>
            <a:r>
              <a:rPr lang="en-AU" altLang="en-US" dirty="0" smtClean="0"/>
              <a:t>Testing after moisture conditioning will address </a:t>
            </a:r>
            <a:r>
              <a:rPr lang="en-AU" altLang="en-US" dirty="0" err="1" smtClean="0"/>
              <a:t>T</a:t>
            </a:r>
            <a:r>
              <a:rPr lang="en-AU" altLang="en-US" baseline="-25000" dirty="0" err="1" smtClean="0"/>
              <a:t>g</a:t>
            </a:r>
            <a:r>
              <a:rPr lang="en-AU" altLang="en-US" dirty="0" smtClean="0"/>
              <a:t> effects</a:t>
            </a:r>
            <a:endParaRPr lang="en-AU" altLang="en-US" dirty="0" smtClean="0"/>
          </a:p>
          <a:p>
            <a:pPr lvl="2"/>
            <a:r>
              <a:rPr lang="en-AU" altLang="en-US" dirty="0" smtClean="0">
                <a:solidFill>
                  <a:srgbClr val="FF0000"/>
                </a:solidFill>
              </a:rPr>
              <a:t>Again</a:t>
            </a:r>
            <a:r>
              <a:rPr lang="en-AU" altLang="en-US" dirty="0" smtClean="0">
                <a:solidFill>
                  <a:srgbClr val="FF0000"/>
                </a:solidFill>
              </a:rPr>
              <a:t>, </a:t>
            </a:r>
            <a:r>
              <a:rPr lang="en-AU" altLang="en-US" dirty="0" smtClean="0">
                <a:solidFill>
                  <a:srgbClr val="FF0000"/>
                </a:solidFill>
              </a:rPr>
              <a:t>moisture conditioning </a:t>
            </a:r>
            <a:r>
              <a:rPr lang="en-AU" altLang="en-US" dirty="0" smtClean="0">
                <a:solidFill>
                  <a:srgbClr val="FF0000"/>
                </a:solidFill>
              </a:rPr>
              <a:t>will not address interfacial </a:t>
            </a:r>
            <a:r>
              <a:rPr lang="en-AU" altLang="en-US" dirty="0" smtClean="0">
                <a:solidFill>
                  <a:srgbClr val="FF0000"/>
                </a:solidFill>
              </a:rPr>
              <a:t>degradation</a:t>
            </a:r>
            <a:endParaRPr lang="en-AU" altLang="en-US" dirty="0" smtClean="0">
              <a:solidFill>
                <a:srgbClr val="FF0000"/>
              </a:solidFill>
            </a:endParaRPr>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1657027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90915">
                                            <p:txEl>
                                              <p:pRg st="0" end="0"/>
                                            </p:txEl>
                                          </p:spTgt>
                                        </p:tgtEl>
                                        <p:attrNameLst>
                                          <p:attrName>style.visibility</p:attrName>
                                        </p:attrNameLst>
                                      </p:cBhvr>
                                      <p:to>
                                        <p:strVal val="visible"/>
                                      </p:to>
                                    </p:set>
                                    <p:anim calcmode="lin" valueType="num">
                                      <p:cBhvr additive="base">
                                        <p:cTn id="7" dur="500" fill="hold"/>
                                        <p:tgtEl>
                                          <p:spTgt spid="1190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9091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90915">
                                            <p:txEl>
                                              <p:pRg st="1" end="1"/>
                                            </p:txEl>
                                          </p:spTgt>
                                        </p:tgtEl>
                                        <p:attrNameLst>
                                          <p:attrName>style.visibility</p:attrName>
                                        </p:attrNameLst>
                                      </p:cBhvr>
                                      <p:to>
                                        <p:strVal val="visible"/>
                                      </p:to>
                                    </p:set>
                                    <p:anim calcmode="lin" valueType="num">
                                      <p:cBhvr additive="base">
                                        <p:cTn id="11" dur="500" fill="hold"/>
                                        <p:tgtEl>
                                          <p:spTgt spid="119091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9091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90915">
                                            <p:txEl>
                                              <p:pRg st="2" end="2"/>
                                            </p:txEl>
                                          </p:spTgt>
                                        </p:tgtEl>
                                        <p:attrNameLst>
                                          <p:attrName>style.visibility</p:attrName>
                                        </p:attrNameLst>
                                      </p:cBhvr>
                                      <p:to>
                                        <p:strVal val="visible"/>
                                      </p:to>
                                    </p:set>
                                    <p:anim calcmode="lin" valueType="num">
                                      <p:cBhvr additive="base">
                                        <p:cTn id="15" dur="500" fill="hold"/>
                                        <p:tgtEl>
                                          <p:spTgt spid="119091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909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190915">
                                            <p:txEl>
                                              <p:pRg st="3" end="3"/>
                                            </p:txEl>
                                          </p:spTgt>
                                        </p:tgtEl>
                                        <p:attrNameLst>
                                          <p:attrName>style.visibility</p:attrName>
                                        </p:attrNameLst>
                                      </p:cBhvr>
                                      <p:to>
                                        <p:strVal val="visible"/>
                                      </p:to>
                                    </p:set>
                                    <p:anim calcmode="lin" valueType="num">
                                      <p:cBhvr additive="base">
                                        <p:cTn id="21" dur="500" fill="hold"/>
                                        <p:tgtEl>
                                          <p:spTgt spid="119091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9091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90915">
                                            <p:txEl>
                                              <p:pRg st="4" end="4"/>
                                            </p:txEl>
                                          </p:spTgt>
                                        </p:tgtEl>
                                        <p:attrNameLst>
                                          <p:attrName>style.visibility</p:attrName>
                                        </p:attrNameLst>
                                      </p:cBhvr>
                                      <p:to>
                                        <p:strVal val="visible"/>
                                      </p:to>
                                    </p:set>
                                    <p:anim calcmode="lin" valueType="num">
                                      <p:cBhvr additive="base">
                                        <p:cTn id="25" dur="500" fill="hold"/>
                                        <p:tgtEl>
                                          <p:spTgt spid="119091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9091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190915">
                                            <p:txEl>
                                              <p:pRg st="5" end="5"/>
                                            </p:txEl>
                                          </p:spTgt>
                                        </p:tgtEl>
                                        <p:attrNameLst>
                                          <p:attrName>style.visibility</p:attrName>
                                        </p:attrNameLst>
                                      </p:cBhvr>
                                      <p:to>
                                        <p:strVal val="visible"/>
                                      </p:to>
                                    </p:set>
                                    <p:anim calcmode="lin" valueType="num">
                                      <p:cBhvr additive="base">
                                        <p:cTn id="29" dur="500" fill="hold"/>
                                        <p:tgtEl>
                                          <p:spTgt spid="119091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90915">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190915">
                                            <p:txEl>
                                              <p:pRg st="6" end="6"/>
                                            </p:txEl>
                                          </p:spTgt>
                                        </p:tgtEl>
                                        <p:attrNameLst>
                                          <p:attrName>style.visibility</p:attrName>
                                        </p:attrNameLst>
                                      </p:cBhvr>
                                      <p:to>
                                        <p:strVal val="visible"/>
                                      </p:to>
                                    </p:set>
                                    <p:anim calcmode="lin" valueType="num">
                                      <p:cBhvr additive="base">
                                        <p:cTn id="33" dur="500" fill="hold"/>
                                        <p:tgtEl>
                                          <p:spTgt spid="119091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190915">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190915">
                                            <p:txEl>
                                              <p:pRg st="7" end="7"/>
                                            </p:txEl>
                                          </p:spTgt>
                                        </p:tgtEl>
                                        <p:attrNameLst>
                                          <p:attrName>style.visibility</p:attrName>
                                        </p:attrNameLst>
                                      </p:cBhvr>
                                      <p:to>
                                        <p:strVal val="visible"/>
                                      </p:to>
                                    </p:set>
                                    <p:anim calcmode="lin" valueType="num">
                                      <p:cBhvr additive="base">
                                        <p:cTn id="37" dur="500" fill="hold"/>
                                        <p:tgtEl>
                                          <p:spTgt spid="119091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9091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90915">
                                            <p:txEl>
                                              <p:pRg st="8" end="8"/>
                                            </p:txEl>
                                          </p:spTgt>
                                        </p:tgtEl>
                                        <p:attrNameLst>
                                          <p:attrName>style.visibility</p:attrName>
                                        </p:attrNameLst>
                                      </p:cBhvr>
                                      <p:to>
                                        <p:strVal val="visible"/>
                                      </p:to>
                                    </p:set>
                                    <p:anim calcmode="lin" valueType="num">
                                      <p:cBhvr additive="base">
                                        <p:cTn id="43" dur="500" fill="hold"/>
                                        <p:tgtEl>
                                          <p:spTgt spid="119091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90915">
                                            <p:txEl>
                                              <p:pRg st="8" end="8"/>
                                            </p:txEl>
                                          </p:spTgt>
                                        </p:tgtEl>
                                        <p:attrNameLst>
                                          <p:attrName>ppt_y</p:attrName>
                                        </p:attrNameLst>
                                      </p:cBhvr>
                                      <p:tavLst>
                                        <p:tav tm="0">
                                          <p:val>
                                            <p:strVal val="1+#ppt_h/2"/>
                                          </p:val>
                                        </p:tav>
                                        <p:tav tm="100000">
                                          <p:val>
                                            <p:strVal val="#ppt_y"/>
                                          </p:val>
                                        </p:tav>
                                      </p:tavLst>
                                    </p:anim>
                                  </p:childTnLst>
                                </p:cTn>
                              </p:par>
                              <p:par>
                                <p:cTn id="45" presetID="1" presetClass="entr" presetSubtype="0" fill="hold" grpId="0" nodeType="with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0915" grpId="0" uiExpand="1" build="p" bldLvl="3"/>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31" name="Rectangle 11"/>
          <p:cNvSpPr>
            <a:spLocks noGrp="1" noChangeArrowheads="1"/>
          </p:cNvSpPr>
          <p:nvPr>
            <p:ph type="title"/>
          </p:nvPr>
        </p:nvSpPr>
        <p:spPr/>
        <p:txBody>
          <a:bodyPr/>
          <a:lstStyle/>
          <a:p>
            <a:r>
              <a:rPr lang="en-US" altLang="en-US" sz="3600"/>
              <a:t>Building block approach AC20-107B</a:t>
            </a:r>
          </a:p>
        </p:txBody>
      </p:sp>
      <p:sp>
        <p:nvSpPr>
          <p:cNvPr id="619532" name="Rectangle 12"/>
          <p:cNvSpPr>
            <a:spLocks noGrp="1" noChangeArrowheads="1"/>
          </p:cNvSpPr>
          <p:nvPr>
            <p:ph type="body" sz="half" idx="1"/>
          </p:nvPr>
        </p:nvSpPr>
        <p:spPr/>
        <p:txBody>
          <a:bodyPr/>
          <a:lstStyle/>
          <a:p>
            <a:r>
              <a:rPr lang="en-US" altLang="en-US" sz="1600" dirty="0" smtClean="0"/>
              <a:t>Para 7a(3)b(1) Figure 1:</a:t>
            </a:r>
          </a:p>
          <a:p>
            <a:r>
              <a:rPr lang="en-US" altLang="en-US" sz="1600" dirty="0" smtClean="0"/>
              <a:t>Extensive program to generate confidence in “design </a:t>
            </a:r>
            <a:r>
              <a:rPr lang="en-US" altLang="en-US" sz="1600" dirty="0" err="1" smtClean="0"/>
              <a:t>allowables</a:t>
            </a:r>
            <a:r>
              <a:rPr lang="en-US" altLang="en-US" sz="1600" dirty="0" smtClean="0"/>
              <a:t>” </a:t>
            </a:r>
          </a:p>
          <a:p>
            <a:pPr lvl="1"/>
            <a:r>
              <a:rPr lang="en-US" altLang="en-US" sz="1200" dirty="0" smtClean="0">
                <a:solidFill>
                  <a:srgbClr val="FF0000"/>
                </a:solidFill>
              </a:rPr>
              <a:t>Most data is comparative, not actually used for design</a:t>
            </a:r>
          </a:p>
          <a:p>
            <a:r>
              <a:rPr lang="en-US" altLang="en-US" sz="1600" dirty="0" smtClean="0"/>
              <a:t>Coupon </a:t>
            </a:r>
            <a:r>
              <a:rPr lang="en-US" altLang="en-US" sz="1600" dirty="0"/>
              <a:t>tests</a:t>
            </a:r>
          </a:p>
          <a:p>
            <a:pPr lvl="1"/>
            <a:r>
              <a:rPr lang="en-US" altLang="en-US" sz="1400" dirty="0"/>
              <a:t>Shear and peel </a:t>
            </a:r>
            <a:r>
              <a:rPr lang="en-US" altLang="en-US" sz="1400" dirty="0" smtClean="0"/>
              <a:t>strength</a:t>
            </a:r>
            <a:endParaRPr lang="en-US" altLang="en-US" sz="1400" dirty="0"/>
          </a:p>
          <a:p>
            <a:pPr lvl="1"/>
            <a:r>
              <a:rPr lang="en-US" altLang="en-US" sz="1400" dirty="0" smtClean="0"/>
              <a:t>Temperature, environment</a:t>
            </a:r>
          </a:p>
          <a:p>
            <a:pPr lvl="1"/>
            <a:r>
              <a:rPr lang="en-US" altLang="en-US" sz="1400" dirty="0" smtClean="0"/>
              <a:t>Multiple types of tests</a:t>
            </a:r>
            <a:endParaRPr lang="en-US" altLang="en-US" sz="1400" dirty="0"/>
          </a:p>
          <a:p>
            <a:r>
              <a:rPr lang="en-US" altLang="en-US" sz="1600" dirty="0"/>
              <a:t>Element tests</a:t>
            </a:r>
          </a:p>
          <a:p>
            <a:pPr lvl="1"/>
            <a:r>
              <a:rPr lang="en-US" altLang="en-US" sz="1400" dirty="0"/>
              <a:t>Dissimilar materials</a:t>
            </a:r>
          </a:p>
          <a:p>
            <a:pPr lvl="1"/>
            <a:r>
              <a:rPr lang="en-US" altLang="en-US" sz="1400" dirty="0"/>
              <a:t>Dissimilar thicknesses</a:t>
            </a:r>
          </a:p>
          <a:p>
            <a:r>
              <a:rPr lang="en-US" altLang="en-US" sz="1600" dirty="0" smtClean="0"/>
              <a:t>Details</a:t>
            </a:r>
            <a:endParaRPr lang="en-US" altLang="en-US" sz="1800" dirty="0" smtClean="0"/>
          </a:p>
          <a:p>
            <a:pPr lvl="1"/>
            <a:r>
              <a:rPr lang="en-US" altLang="en-US" sz="1400" dirty="0" smtClean="0"/>
              <a:t>ALL joint configurations tested</a:t>
            </a:r>
          </a:p>
          <a:p>
            <a:r>
              <a:rPr lang="en-US" altLang="en-US" sz="1600" dirty="0" smtClean="0"/>
              <a:t>Sub-component and component tests demonstrate structural integrity</a:t>
            </a:r>
            <a:endParaRPr lang="en-US" altLang="en-US" sz="1600" dirty="0"/>
          </a:p>
        </p:txBody>
      </p:sp>
      <p:pic>
        <p:nvPicPr>
          <p:cNvPr id="6195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8163" y="1482725"/>
            <a:ext cx="4637087" cy="444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grpSp>
        <p:nvGrpSpPr>
          <p:cNvPr id="4" name="Group 3"/>
          <p:cNvGrpSpPr/>
          <p:nvPr/>
        </p:nvGrpSpPr>
        <p:grpSpPr>
          <a:xfrm>
            <a:off x="533400" y="2882900"/>
            <a:ext cx="3975100" cy="1854200"/>
            <a:chOff x="533400" y="2882900"/>
            <a:chExt cx="3975100" cy="1854200"/>
          </a:xfrm>
        </p:grpSpPr>
        <p:sp>
          <p:nvSpPr>
            <p:cNvPr id="2" name="Rectangle 1"/>
            <p:cNvSpPr/>
            <p:nvPr/>
          </p:nvSpPr>
          <p:spPr bwMode="auto">
            <a:xfrm>
              <a:off x="533400" y="2882900"/>
              <a:ext cx="3975100" cy="1854200"/>
            </a:xfrm>
            <a:prstGeom prst="rect">
              <a:avLst/>
            </a:prstGeom>
            <a:solidFill>
              <a:srgbClr val="65B2FF">
                <a:alpha val="50196"/>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TextBox 2"/>
            <p:cNvSpPr txBox="1"/>
            <p:nvPr/>
          </p:nvSpPr>
          <p:spPr>
            <a:xfrm rot="16200000">
              <a:off x="3670300" y="3581400"/>
              <a:ext cx="1261884" cy="369332"/>
            </a:xfrm>
            <a:prstGeom prst="rect">
              <a:avLst/>
            </a:prstGeom>
            <a:noFill/>
          </p:spPr>
          <p:txBody>
            <a:bodyPr wrap="none" rtlCol="0">
              <a:spAutoFit/>
            </a:bodyPr>
            <a:lstStyle/>
            <a:p>
              <a:r>
                <a:rPr lang="en-AU" dirty="0" smtClean="0">
                  <a:solidFill>
                    <a:srgbClr val="000000"/>
                  </a:solidFill>
                </a:rPr>
                <a:t>Data Base</a:t>
              </a:r>
              <a:endParaRPr lang="en-AU" dirty="0">
                <a:solidFill>
                  <a:srgbClr val="000000"/>
                </a:solidFill>
              </a:endParaRPr>
            </a:p>
          </p:txBody>
        </p:sp>
      </p:grpSp>
      <p:grpSp>
        <p:nvGrpSpPr>
          <p:cNvPr id="7" name="Group 6"/>
          <p:cNvGrpSpPr/>
          <p:nvPr/>
        </p:nvGrpSpPr>
        <p:grpSpPr>
          <a:xfrm>
            <a:off x="533400" y="3911600"/>
            <a:ext cx="4028709" cy="2120900"/>
            <a:chOff x="533400" y="3911600"/>
            <a:chExt cx="4028709" cy="2120900"/>
          </a:xfrm>
        </p:grpSpPr>
        <p:sp>
          <p:nvSpPr>
            <p:cNvPr id="6" name="Rectangle 5"/>
            <p:cNvSpPr/>
            <p:nvPr/>
          </p:nvSpPr>
          <p:spPr bwMode="auto">
            <a:xfrm>
              <a:off x="533400" y="3911600"/>
              <a:ext cx="4000500" cy="2120900"/>
            </a:xfrm>
            <a:prstGeom prst="rect">
              <a:avLst/>
            </a:prstGeom>
            <a:solidFill>
              <a:srgbClr val="FF99FF">
                <a:alpha val="50196"/>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Box 9"/>
            <p:cNvSpPr txBox="1"/>
            <p:nvPr/>
          </p:nvSpPr>
          <p:spPr>
            <a:xfrm rot="16200000">
              <a:off x="3791385" y="5080000"/>
              <a:ext cx="1172116" cy="369332"/>
            </a:xfrm>
            <a:prstGeom prst="rect">
              <a:avLst/>
            </a:prstGeom>
            <a:noFill/>
          </p:spPr>
          <p:txBody>
            <a:bodyPr wrap="none" rtlCol="0">
              <a:spAutoFit/>
            </a:bodyPr>
            <a:lstStyle/>
            <a:p>
              <a:r>
                <a:rPr lang="en-AU" dirty="0" smtClean="0">
                  <a:solidFill>
                    <a:srgbClr val="000000"/>
                  </a:solidFill>
                </a:rPr>
                <a:t>Structural</a:t>
              </a:r>
              <a:endParaRPr lang="en-AU" dirty="0">
                <a:solidFill>
                  <a:srgbClr val="000000"/>
                </a:solidFill>
              </a:endParaRPr>
            </a:p>
          </p:txBody>
        </p:sp>
      </p:grpSp>
    </p:spTree>
    <p:extLst>
      <p:ext uri="{BB962C8B-B14F-4D97-AF65-F5344CB8AC3E}">
        <p14:creationId xmlns:p14="http://schemas.microsoft.com/office/powerpoint/2010/main" val="121117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19532">
                                            <p:txEl>
                                              <p:pRg st="0" end="0"/>
                                            </p:txEl>
                                          </p:spTgt>
                                        </p:tgtEl>
                                        <p:attrNameLst>
                                          <p:attrName>style.visibility</p:attrName>
                                        </p:attrNameLst>
                                      </p:cBhvr>
                                      <p:to>
                                        <p:strVal val="visible"/>
                                      </p:to>
                                    </p:set>
                                    <p:anim calcmode="lin" valueType="num">
                                      <p:cBhvr additive="base">
                                        <p:cTn id="7" dur="500" fill="hold"/>
                                        <p:tgtEl>
                                          <p:spTgt spid="61953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953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19532">
                                            <p:txEl>
                                              <p:pRg st="1" end="1"/>
                                            </p:txEl>
                                          </p:spTgt>
                                        </p:tgtEl>
                                        <p:attrNameLst>
                                          <p:attrName>style.visibility</p:attrName>
                                        </p:attrNameLst>
                                      </p:cBhvr>
                                      <p:to>
                                        <p:strVal val="visible"/>
                                      </p:to>
                                    </p:set>
                                    <p:anim calcmode="lin" valueType="num">
                                      <p:cBhvr additive="base">
                                        <p:cTn id="11" dur="500" fill="hold"/>
                                        <p:tgtEl>
                                          <p:spTgt spid="61953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953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19532">
                                            <p:txEl>
                                              <p:pRg st="2" end="2"/>
                                            </p:txEl>
                                          </p:spTgt>
                                        </p:tgtEl>
                                        <p:attrNameLst>
                                          <p:attrName>style.visibility</p:attrName>
                                        </p:attrNameLst>
                                      </p:cBhvr>
                                      <p:to>
                                        <p:strVal val="visible"/>
                                      </p:to>
                                    </p:set>
                                    <p:anim calcmode="lin" valueType="num">
                                      <p:cBhvr additive="base">
                                        <p:cTn id="15" dur="500" fill="hold"/>
                                        <p:tgtEl>
                                          <p:spTgt spid="61953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953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19532">
                                            <p:txEl>
                                              <p:pRg st="3" end="3"/>
                                            </p:txEl>
                                          </p:spTgt>
                                        </p:tgtEl>
                                        <p:attrNameLst>
                                          <p:attrName>style.visibility</p:attrName>
                                        </p:attrNameLst>
                                      </p:cBhvr>
                                      <p:to>
                                        <p:strVal val="visible"/>
                                      </p:to>
                                    </p:set>
                                    <p:anim calcmode="lin" valueType="num">
                                      <p:cBhvr additive="base">
                                        <p:cTn id="21" dur="500" fill="hold"/>
                                        <p:tgtEl>
                                          <p:spTgt spid="61953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1953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19532">
                                            <p:txEl>
                                              <p:pRg st="4" end="4"/>
                                            </p:txEl>
                                          </p:spTgt>
                                        </p:tgtEl>
                                        <p:attrNameLst>
                                          <p:attrName>style.visibility</p:attrName>
                                        </p:attrNameLst>
                                      </p:cBhvr>
                                      <p:to>
                                        <p:strVal val="visible"/>
                                      </p:to>
                                    </p:set>
                                    <p:anim calcmode="lin" valueType="num">
                                      <p:cBhvr additive="base">
                                        <p:cTn id="25" dur="500" fill="hold"/>
                                        <p:tgtEl>
                                          <p:spTgt spid="61953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953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19532">
                                            <p:txEl>
                                              <p:pRg st="5" end="5"/>
                                            </p:txEl>
                                          </p:spTgt>
                                        </p:tgtEl>
                                        <p:attrNameLst>
                                          <p:attrName>style.visibility</p:attrName>
                                        </p:attrNameLst>
                                      </p:cBhvr>
                                      <p:to>
                                        <p:strVal val="visible"/>
                                      </p:to>
                                    </p:set>
                                    <p:anim calcmode="lin" valueType="num">
                                      <p:cBhvr additive="base">
                                        <p:cTn id="29" dur="500" fill="hold"/>
                                        <p:tgtEl>
                                          <p:spTgt spid="61953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19532">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19532">
                                            <p:txEl>
                                              <p:pRg st="6" end="6"/>
                                            </p:txEl>
                                          </p:spTgt>
                                        </p:tgtEl>
                                        <p:attrNameLst>
                                          <p:attrName>style.visibility</p:attrName>
                                        </p:attrNameLst>
                                      </p:cBhvr>
                                      <p:to>
                                        <p:strVal val="visible"/>
                                      </p:to>
                                    </p:set>
                                    <p:anim calcmode="lin" valueType="num">
                                      <p:cBhvr additive="base">
                                        <p:cTn id="33" dur="500" fill="hold"/>
                                        <p:tgtEl>
                                          <p:spTgt spid="619532">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1953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19532">
                                            <p:txEl>
                                              <p:pRg st="7" end="7"/>
                                            </p:txEl>
                                          </p:spTgt>
                                        </p:tgtEl>
                                        <p:attrNameLst>
                                          <p:attrName>style.visibility</p:attrName>
                                        </p:attrNameLst>
                                      </p:cBhvr>
                                      <p:to>
                                        <p:strVal val="visible"/>
                                      </p:to>
                                    </p:set>
                                    <p:anim calcmode="lin" valueType="num">
                                      <p:cBhvr additive="base">
                                        <p:cTn id="39" dur="500" fill="hold"/>
                                        <p:tgtEl>
                                          <p:spTgt spid="61953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19532">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19532">
                                            <p:txEl>
                                              <p:pRg st="8" end="8"/>
                                            </p:txEl>
                                          </p:spTgt>
                                        </p:tgtEl>
                                        <p:attrNameLst>
                                          <p:attrName>style.visibility</p:attrName>
                                        </p:attrNameLst>
                                      </p:cBhvr>
                                      <p:to>
                                        <p:strVal val="visible"/>
                                      </p:to>
                                    </p:set>
                                    <p:anim calcmode="lin" valueType="num">
                                      <p:cBhvr additive="base">
                                        <p:cTn id="43" dur="500" fill="hold"/>
                                        <p:tgtEl>
                                          <p:spTgt spid="61953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9532">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19532">
                                            <p:txEl>
                                              <p:pRg st="9" end="9"/>
                                            </p:txEl>
                                          </p:spTgt>
                                        </p:tgtEl>
                                        <p:attrNameLst>
                                          <p:attrName>style.visibility</p:attrName>
                                        </p:attrNameLst>
                                      </p:cBhvr>
                                      <p:to>
                                        <p:strVal val="visible"/>
                                      </p:to>
                                    </p:set>
                                    <p:anim calcmode="lin" valueType="num">
                                      <p:cBhvr additive="base">
                                        <p:cTn id="47" dur="500" fill="hold"/>
                                        <p:tgtEl>
                                          <p:spTgt spid="619532">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1953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4"/>
                                        </p:tgtEl>
                                        <p:attrNameLst>
                                          <p:attrName>style.visibility</p:attrName>
                                        </p:attrNameLst>
                                      </p:cBhvr>
                                      <p:to>
                                        <p:strVal val="visible"/>
                                      </p:to>
                                    </p:set>
                                    <p:anim calcmode="lin" valueType="num">
                                      <p:cBhvr additive="base">
                                        <p:cTn id="53" dur="500" fill="hold"/>
                                        <p:tgtEl>
                                          <p:spTgt spid="4"/>
                                        </p:tgtEl>
                                        <p:attrNameLst>
                                          <p:attrName>ppt_x</p:attrName>
                                        </p:attrNameLst>
                                      </p:cBhvr>
                                      <p:tavLst>
                                        <p:tav tm="0">
                                          <p:val>
                                            <p:strVal val="#ppt_x"/>
                                          </p:val>
                                        </p:tav>
                                        <p:tav tm="100000">
                                          <p:val>
                                            <p:strVal val="#ppt_x"/>
                                          </p:val>
                                        </p:tav>
                                      </p:tavLst>
                                    </p:anim>
                                    <p:anim calcmode="lin" valueType="num">
                                      <p:cBhvr additive="base">
                                        <p:cTn id="5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619532">
                                            <p:txEl>
                                              <p:pRg st="10" end="10"/>
                                            </p:txEl>
                                          </p:spTgt>
                                        </p:tgtEl>
                                        <p:attrNameLst>
                                          <p:attrName>style.visibility</p:attrName>
                                        </p:attrNameLst>
                                      </p:cBhvr>
                                      <p:to>
                                        <p:strVal val="visible"/>
                                      </p:to>
                                    </p:set>
                                    <p:anim calcmode="lin" valueType="num">
                                      <p:cBhvr additive="base">
                                        <p:cTn id="59" dur="500" fill="hold"/>
                                        <p:tgtEl>
                                          <p:spTgt spid="619532">
                                            <p:txEl>
                                              <p:pRg st="10" end="1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619532">
                                            <p:txEl>
                                              <p:pRg st="10" end="10"/>
                                            </p:txEl>
                                          </p:spTgt>
                                        </p:tgtEl>
                                        <p:attrNameLst>
                                          <p:attrName>ppt_y</p:attrName>
                                        </p:attrNameLst>
                                      </p:cBhvr>
                                      <p:tavLst>
                                        <p:tav tm="0">
                                          <p:val>
                                            <p:strVal val="1+#ppt_h/2"/>
                                          </p:val>
                                        </p:tav>
                                        <p:tav tm="100000">
                                          <p:val>
                                            <p:strVal val="#ppt_y"/>
                                          </p:val>
                                        </p:tav>
                                      </p:tavLst>
                                    </p:anim>
                                  </p:childTnLst>
                                </p:cTn>
                              </p:par>
                              <p:par>
                                <p:cTn id="61" presetID="2" presetClass="exit" presetSubtype="4" fill="hold" nodeType="withEffect">
                                  <p:stCondLst>
                                    <p:cond delay="0"/>
                                  </p:stCondLst>
                                  <p:childTnLst>
                                    <p:anim calcmode="lin" valueType="num">
                                      <p:cBhvr additive="base">
                                        <p:cTn id="62" dur="500"/>
                                        <p:tgtEl>
                                          <p:spTgt spid="4"/>
                                        </p:tgtEl>
                                        <p:attrNameLst>
                                          <p:attrName>ppt_x</p:attrName>
                                        </p:attrNameLst>
                                      </p:cBhvr>
                                      <p:tavLst>
                                        <p:tav tm="0">
                                          <p:val>
                                            <p:strVal val="ppt_x"/>
                                          </p:val>
                                        </p:tav>
                                        <p:tav tm="100000">
                                          <p:val>
                                            <p:strVal val="ppt_x"/>
                                          </p:val>
                                        </p:tav>
                                      </p:tavLst>
                                    </p:anim>
                                    <p:anim calcmode="lin" valueType="num">
                                      <p:cBhvr additive="base">
                                        <p:cTn id="63" dur="500"/>
                                        <p:tgtEl>
                                          <p:spTgt spid="4"/>
                                        </p:tgtEl>
                                        <p:attrNameLst>
                                          <p:attrName>ppt_y</p:attrName>
                                        </p:attrNameLst>
                                      </p:cBhvr>
                                      <p:tavLst>
                                        <p:tav tm="0">
                                          <p:val>
                                            <p:strVal val="ppt_y"/>
                                          </p:val>
                                        </p:tav>
                                        <p:tav tm="100000">
                                          <p:val>
                                            <p:strVal val="1+ppt_h/2"/>
                                          </p:val>
                                        </p:tav>
                                      </p:tavLst>
                                    </p:anim>
                                    <p:set>
                                      <p:cBhvr>
                                        <p:cTn id="64" dur="1" fill="hold">
                                          <p:stCondLst>
                                            <p:cond delay="499"/>
                                          </p:stCondLst>
                                        </p:cTn>
                                        <p:tgtEl>
                                          <p:spTgt spid="4"/>
                                        </p:tgtEl>
                                        <p:attrNameLst>
                                          <p:attrName>style.visibility</p:attrName>
                                        </p:attrNameLst>
                                      </p:cBhvr>
                                      <p:to>
                                        <p:strVal val="hidden"/>
                                      </p:to>
                                    </p:set>
                                  </p:childTnLst>
                                </p:cTn>
                              </p:par>
                              <p:par>
                                <p:cTn id="65" presetID="2" presetClass="entr" presetSubtype="4" fill="hold" grpId="0" nodeType="withEffect">
                                  <p:stCondLst>
                                    <p:cond delay="0"/>
                                  </p:stCondLst>
                                  <p:childTnLst>
                                    <p:set>
                                      <p:cBhvr>
                                        <p:cTn id="66" dur="1" fill="hold">
                                          <p:stCondLst>
                                            <p:cond delay="0"/>
                                          </p:stCondLst>
                                        </p:cTn>
                                        <p:tgtEl>
                                          <p:spTgt spid="619532">
                                            <p:txEl>
                                              <p:pRg st="11" end="11"/>
                                            </p:txEl>
                                          </p:spTgt>
                                        </p:tgtEl>
                                        <p:attrNameLst>
                                          <p:attrName>style.visibility</p:attrName>
                                        </p:attrNameLst>
                                      </p:cBhvr>
                                      <p:to>
                                        <p:strVal val="visible"/>
                                      </p:to>
                                    </p:set>
                                    <p:anim calcmode="lin" valueType="num">
                                      <p:cBhvr additive="base">
                                        <p:cTn id="67" dur="500" fill="hold"/>
                                        <p:tgtEl>
                                          <p:spTgt spid="619532">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1953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19532">
                                            <p:txEl>
                                              <p:pRg st="12" end="12"/>
                                            </p:txEl>
                                          </p:spTgt>
                                        </p:tgtEl>
                                        <p:attrNameLst>
                                          <p:attrName>style.visibility</p:attrName>
                                        </p:attrNameLst>
                                      </p:cBhvr>
                                      <p:to>
                                        <p:strVal val="visible"/>
                                      </p:to>
                                    </p:set>
                                    <p:anim calcmode="lin" valueType="num">
                                      <p:cBhvr additive="base">
                                        <p:cTn id="73" dur="500" fill="hold"/>
                                        <p:tgtEl>
                                          <p:spTgt spid="619532">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1953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7"/>
                                        </p:tgtEl>
                                        <p:attrNameLst>
                                          <p:attrName>style.visibility</p:attrName>
                                        </p:attrNameLst>
                                      </p:cBhvr>
                                      <p:to>
                                        <p:strVal val="visible"/>
                                      </p:to>
                                    </p:set>
                                    <p:anim calcmode="lin" valueType="num">
                                      <p:cBhvr additive="base">
                                        <p:cTn id="79" dur="500" fill="hold"/>
                                        <p:tgtEl>
                                          <p:spTgt spid="7"/>
                                        </p:tgtEl>
                                        <p:attrNameLst>
                                          <p:attrName>ppt_x</p:attrName>
                                        </p:attrNameLst>
                                      </p:cBhvr>
                                      <p:tavLst>
                                        <p:tav tm="0">
                                          <p:val>
                                            <p:strVal val="#ppt_x"/>
                                          </p:val>
                                        </p:tav>
                                        <p:tav tm="100000">
                                          <p:val>
                                            <p:strVal val="#ppt_x"/>
                                          </p:val>
                                        </p:tav>
                                      </p:tavLst>
                                    </p:anim>
                                    <p:anim calcmode="lin" valueType="num">
                                      <p:cBhvr additive="base">
                                        <p:cTn id="80" dur="500" fill="hold"/>
                                        <p:tgtEl>
                                          <p:spTgt spid="7"/>
                                        </p:tgtEl>
                                        <p:attrNameLst>
                                          <p:attrName>ppt_y</p:attrName>
                                        </p:attrNameLst>
                                      </p:cBhvr>
                                      <p:tavLst>
                                        <p:tav tm="0">
                                          <p:val>
                                            <p:strVal val="1+#ppt_h/2"/>
                                          </p:val>
                                        </p:tav>
                                        <p:tav tm="100000">
                                          <p:val>
                                            <p:strVal val="#ppt_y"/>
                                          </p:val>
                                        </p:tav>
                                      </p:tavLst>
                                    </p:anim>
                                  </p:childTnLst>
                                </p:cTn>
                              </p:par>
                              <p:par>
                                <p:cTn id="81" presetID="1" presetClass="entr" presetSubtype="0" fill="hold" grpId="0" nodeType="withEffect">
                                  <p:stCondLst>
                                    <p:cond delay="0"/>
                                  </p:stCondLst>
                                  <p:childTnLst>
                                    <p:set>
                                      <p:cBhvr>
                                        <p:cTn id="8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9532" grpId="0" uiExpand="1" build="p"/>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64" name="Rectangle 8"/>
          <p:cNvSpPr>
            <a:spLocks noGrp="1" noChangeArrowheads="1"/>
          </p:cNvSpPr>
          <p:nvPr>
            <p:ph type="title"/>
          </p:nvPr>
        </p:nvSpPr>
        <p:spPr/>
        <p:txBody>
          <a:bodyPr/>
          <a:lstStyle/>
          <a:p>
            <a:r>
              <a:rPr lang="en-US" altLang="en-US" sz="3600"/>
              <a:t>Average shear stress method</a:t>
            </a:r>
          </a:p>
        </p:txBody>
      </p:sp>
      <p:sp>
        <p:nvSpPr>
          <p:cNvPr id="557065" name="Rectangle 9"/>
          <p:cNvSpPr>
            <a:spLocks noGrp="1" noChangeArrowheads="1"/>
          </p:cNvSpPr>
          <p:nvPr>
            <p:ph type="body" idx="1"/>
          </p:nvPr>
        </p:nvSpPr>
        <p:spPr/>
        <p:txBody>
          <a:bodyPr/>
          <a:lstStyle/>
          <a:p>
            <a:pPr>
              <a:lnSpc>
                <a:spcPct val="90000"/>
              </a:lnSpc>
            </a:pPr>
            <a:r>
              <a:rPr lang="en-US" altLang="en-US" sz="2000" dirty="0" smtClean="0"/>
              <a:t>For adhesive bonds the Building Block approach is based primarily on designs using an average shear stress</a:t>
            </a:r>
          </a:p>
          <a:p>
            <a:pPr>
              <a:lnSpc>
                <a:spcPct val="90000"/>
              </a:lnSpc>
            </a:pPr>
            <a:r>
              <a:rPr lang="en-US" altLang="en-US" sz="2000" dirty="0" smtClean="0"/>
              <a:t>Method </a:t>
            </a:r>
            <a:r>
              <a:rPr lang="en-US" altLang="en-US" sz="2000" dirty="0"/>
              <a:t>used by 77% of US OEMs </a:t>
            </a:r>
            <a:br>
              <a:rPr lang="en-US" altLang="en-US" sz="2000" dirty="0"/>
            </a:br>
            <a:r>
              <a:rPr lang="en-US" altLang="en-US" sz="2000" dirty="0"/>
              <a:t>	</a:t>
            </a:r>
            <a:r>
              <a:rPr lang="en-US" altLang="en-US" sz="1600" dirty="0"/>
              <a:t>(FAA Workshop, Seattle 2004)</a:t>
            </a:r>
            <a:endParaRPr lang="en-US" altLang="en-US" sz="2000" dirty="0"/>
          </a:p>
          <a:p>
            <a:pPr>
              <a:lnSpc>
                <a:spcPct val="90000"/>
              </a:lnSpc>
            </a:pPr>
            <a:r>
              <a:rPr lang="en-US" altLang="en-US" sz="2000" dirty="0"/>
              <a:t>Calculate average shear stress</a:t>
            </a:r>
          </a:p>
          <a:p>
            <a:pPr>
              <a:lnSpc>
                <a:spcPct val="90000"/>
              </a:lnSpc>
            </a:pPr>
            <a:endParaRPr lang="en-US" altLang="en-US" sz="2000" dirty="0"/>
          </a:p>
          <a:p>
            <a:pPr>
              <a:lnSpc>
                <a:spcPct val="90000"/>
              </a:lnSpc>
            </a:pPr>
            <a:endParaRPr lang="en-US" altLang="en-US" sz="2000" dirty="0"/>
          </a:p>
          <a:p>
            <a:pPr>
              <a:lnSpc>
                <a:spcPct val="90000"/>
              </a:lnSpc>
            </a:pPr>
            <a:r>
              <a:rPr lang="en-US" altLang="en-US" sz="2000" dirty="0"/>
              <a:t>Compare against “design allowable”</a:t>
            </a:r>
          </a:p>
          <a:p>
            <a:pPr lvl="1">
              <a:lnSpc>
                <a:spcPct val="90000"/>
              </a:lnSpc>
            </a:pPr>
            <a:r>
              <a:rPr lang="en-US" altLang="en-US" sz="1800" dirty="0"/>
              <a:t>Determined from coupon tests </a:t>
            </a:r>
          </a:p>
          <a:p>
            <a:pPr lvl="1">
              <a:lnSpc>
                <a:spcPct val="90000"/>
              </a:lnSpc>
            </a:pPr>
            <a:r>
              <a:rPr lang="en-US" altLang="en-US" sz="1800" dirty="0"/>
              <a:t>Knock down factors allow for:</a:t>
            </a:r>
          </a:p>
          <a:p>
            <a:pPr lvl="2">
              <a:lnSpc>
                <a:spcPct val="90000"/>
              </a:lnSpc>
            </a:pPr>
            <a:r>
              <a:rPr lang="en-US" altLang="en-US" sz="1600" dirty="0" smtClean="0"/>
              <a:t>Joint </a:t>
            </a:r>
            <a:r>
              <a:rPr lang="en-US" altLang="en-US" sz="1600" dirty="0"/>
              <a:t>materials, thermal expansion, overlap length, adherend thicknesses, </a:t>
            </a:r>
            <a:r>
              <a:rPr lang="en-US" altLang="en-US" sz="1600" dirty="0" smtClean="0"/>
              <a:t>cure and service temperatures</a:t>
            </a:r>
          </a:p>
          <a:p>
            <a:pPr>
              <a:lnSpc>
                <a:spcPct val="90000"/>
              </a:lnSpc>
            </a:pPr>
            <a:r>
              <a:rPr lang="en-US" altLang="en-US" sz="2000" dirty="0" smtClean="0"/>
              <a:t>The design allowable stress is set sufficiently low to assure bonds won’t fail for all design conditions and environments</a:t>
            </a:r>
          </a:p>
        </p:txBody>
      </p:sp>
      <p:graphicFrame>
        <p:nvGraphicFramePr>
          <p:cNvPr id="557060" name="Object 4"/>
          <p:cNvGraphicFramePr>
            <a:graphicFrameLocks noGrp="1" noChangeAspect="1"/>
          </p:cNvGraphicFramePr>
          <p:nvPr>
            <p:ph idx="4294967295"/>
            <p:extLst>
              <p:ext uri="{D42A27DB-BD31-4B8C-83A1-F6EECF244321}">
                <p14:modId xmlns:p14="http://schemas.microsoft.com/office/powerpoint/2010/main" val="3379191805"/>
              </p:ext>
            </p:extLst>
          </p:nvPr>
        </p:nvGraphicFramePr>
        <p:xfrm>
          <a:off x="1100138" y="3135313"/>
          <a:ext cx="2887662" cy="781050"/>
        </p:xfrm>
        <a:graphic>
          <a:graphicData uri="http://schemas.openxmlformats.org/presentationml/2006/ole">
            <mc:AlternateContent xmlns:mc="http://schemas.openxmlformats.org/markup-compatibility/2006">
              <mc:Choice xmlns:v="urn:schemas-microsoft-com:vml" Requires="v">
                <p:oleObj spid="_x0000_s3120" name="Equation" r:id="rId4" imgW="1549080" imgH="419040" progId="Equation.3">
                  <p:embed/>
                </p:oleObj>
              </mc:Choice>
              <mc:Fallback>
                <p:oleObj name="Equation" r:id="rId4" imgW="1549080" imgH="419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0138" y="3135313"/>
                        <a:ext cx="2887662" cy="781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517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57065">
                                            <p:txEl>
                                              <p:pRg st="0" end="0"/>
                                            </p:txEl>
                                          </p:spTgt>
                                        </p:tgtEl>
                                        <p:attrNameLst>
                                          <p:attrName>style.visibility</p:attrName>
                                        </p:attrNameLst>
                                      </p:cBhvr>
                                      <p:to>
                                        <p:strVal val="visible"/>
                                      </p:to>
                                    </p:set>
                                    <p:anim calcmode="lin" valueType="num">
                                      <p:cBhvr additive="base">
                                        <p:cTn id="7" dur="500" fill="hold"/>
                                        <p:tgtEl>
                                          <p:spTgt spid="5570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70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57065">
                                            <p:txEl>
                                              <p:pRg st="1" end="1"/>
                                            </p:txEl>
                                          </p:spTgt>
                                        </p:tgtEl>
                                        <p:attrNameLst>
                                          <p:attrName>style.visibility</p:attrName>
                                        </p:attrNameLst>
                                      </p:cBhvr>
                                      <p:to>
                                        <p:strVal val="visible"/>
                                      </p:to>
                                    </p:set>
                                    <p:anim calcmode="lin" valueType="num">
                                      <p:cBhvr additive="base">
                                        <p:cTn id="13" dur="500" fill="hold"/>
                                        <p:tgtEl>
                                          <p:spTgt spid="55706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706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57065">
                                            <p:txEl>
                                              <p:pRg st="2" end="2"/>
                                            </p:txEl>
                                          </p:spTgt>
                                        </p:tgtEl>
                                        <p:attrNameLst>
                                          <p:attrName>style.visibility</p:attrName>
                                        </p:attrNameLst>
                                      </p:cBhvr>
                                      <p:to>
                                        <p:strVal val="visible"/>
                                      </p:to>
                                    </p:set>
                                    <p:anim calcmode="lin" valueType="num">
                                      <p:cBhvr additive="base">
                                        <p:cTn id="19" dur="500" fill="hold"/>
                                        <p:tgtEl>
                                          <p:spTgt spid="55706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7065">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57060"/>
                                        </p:tgtEl>
                                        <p:attrNameLst>
                                          <p:attrName>style.visibility</p:attrName>
                                        </p:attrNameLst>
                                      </p:cBhvr>
                                      <p:to>
                                        <p:strVal val="visible"/>
                                      </p:to>
                                    </p:set>
                                    <p:anim calcmode="lin" valueType="num">
                                      <p:cBhvr additive="base">
                                        <p:cTn id="23" dur="500" fill="hold"/>
                                        <p:tgtEl>
                                          <p:spTgt spid="557060"/>
                                        </p:tgtEl>
                                        <p:attrNameLst>
                                          <p:attrName>ppt_x</p:attrName>
                                        </p:attrNameLst>
                                      </p:cBhvr>
                                      <p:tavLst>
                                        <p:tav tm="0">
                                          <p:val>
                                            <p:strVal val="#ppt_x"/>
                                          </p:val>
                                        </p:tav>
                                        <p:tav tm="100000">
                                          <p:val>
                                            <p:strVal val="#ppt_x"/>
                                          </p:val>
                                        </p:tav>
                                      </p:tavLst>
                                    </p:anim>
                                    <p:anim calcmode="lin" valueType="num">
                                      <p:cBhvr additive="base">
                                        <p:cTn id="24" dur="500" fill="hold"/>
                                        <p:tgtEl>
                                          <p:spTgt spid="55706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57065">
                                            <p:txEl>
                                              <p:pRg st="5" end="5"/>
                                            </p:txEl>
                                          </p:spTgt>
                                        </p:tgtEl>
                                        <p:attrNameLst>
                                          <p:attrName>style.visibility</p:attrName>
                                        </p:attrNameLst>
                                      </p:cBhvr>
                                      <p:to>
                                        <p:strVal val="visible"/>
                                      </p:to>
                                    </p:set>
                                    <p:anim calcmode="lin" valueType="num">
                                      <p:cBhvr additive="base">
                                        <p:cTn id="29" dur="500" fill="hold"/>
                                        <p:tgtEl>
                                          <p:spTgt spid="55706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57065">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57065">
                                            <p:txEl>
                                              <p:pRg st="6" end="6"/>
                                            </p:txEl>
                                          </p:spTgt>
                                        </p:tgtEl>
                                        <p:attrNameLst>
                                          <p:attrName>style.visibility</p:attrName>
                                        </p:attrNameLst>
                                      </p:cBhvr>
                                      <p:to>
                                        <p:strVal val="visible"/>
                                      </p:to>
                                    </p:set>
                                    <p:anim calcmode="lin" valueType="num">
                                      <p:cBhvr additive="base">
                                        <p:cTn id="33" dur="500" fill="hold"/>
                                        <p:tgtEl>
                                          <p:spTgt spid="55706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57065">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57065">
                                            <p:txEl>
                                              <p:pRg st="7" end="7"/>
                                            </p:txEl>
                                          </p:spTgt>
                                        </p:tgtEl>
                                        <p:attrNameLst>
                                          <p:attrName>style.visibility</p:attrName>
                                        </p:attrNameLst>
                                      </p:cBhvr>
                                      <p:to>
                                        <p:strVal val="visible"/>
                                      </p:to>
                                    </p:set>
                                    <p:anim calcmode="lin" valueType="num">
                                      <p:cBhvr additive="base">
                                        <p:cTn id="37" dur="500" fill="hold"/>
                                        <p:tgtEl>
                                          <p:spTgt spid="55706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7065">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557065">
                                            <p:txEl>
                                              <p:pRg st="8" end="8"/>
                                            </p:txEl>
                                          </p:spTgt>
                                        </p:tgtEl>
                                        <p:attrNameLst>
                                          <p:attrName>style.visibility</p:attrName>
                                        </p:attrNameLst>
                                      </p:cBhvr>
                                      <p:to>
                                        <p:strVal val="visible"/>
                                      </p:to>
                                    </p:set>
                                    <p:anim calcmode="lin" valueType="num">
                                      <p:cBhvr additive="base">
                                        <p:cTn id="41" dur="500" fill="hold"/>
                                        <p:tgtEl>
                                          <p:spTgt spid="557065">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5706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557065">
                                            <p:txEl>
                                              <p:pRg st="9" end="9"/>
                                            </p:txEl>
                                          </p:spTgt>
                                        </p:tgtEl>
                                        <p:attrNameLst>
                                          <p:attrName>style.visibility</p:attrName>
                                        </p:attrNameLst>
                                      </p:cBhvr>
                                      <p:to>
                                        <p:strVal val="visible"/>
                                      </p:to>
                                    </p:set>
                                    <p:anim calcmode="lin" valueType="num">
                                      <p:cBhvr additive="base">
                                        <p:cTn id="47" dur="500" fill="hold"/>
                                        <p:tgtEl>
                                          <p:spTgt spid="557065">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57065">
                                            <p:txEl>
                                              <p:pRg st="9" end="9"/>
                                            </p:txEl>
                                          </p:spTgt>
                                        </p:tgtEl>
                                        <p:attrNameLst>
                                          <p:attrName>ppt_y</p:attrName>
                                        </p:attrNameLst>
                                      </p:cBhvr>
                                      <p:tavLst>
                                        <p:tav tm="0">
                                          <p:val>
                                            <p:strVal val="1+#ppt_h/2"/>
                                          </p:val>
                                        </p:tav>
                                        <p:tav tm="100000">
                                          <p:val>
                                            <p:strVal val="#ppt_y"/>
                                          </p:val>
                                        </p:tav>
                                      </p:tavLst>
                                    </p:anim>
                                  </p:childTnLst>
                                </p:cTn>
                              </p:par>
                              <p:par>
                                <p:cTn id="49" presetID="1" presetClass="entr" presetSubtype="0" fill="hold" grpId="0" nodeType="with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7065" grpId="0" uiExpand="1" build="p"/>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Rectangle 2"/>
          <p:cNvSpPr>
            <a:spLocks noGrp="1" noChangeArrowheads="1"/>
          </p:cNvSpPr>
          <p:nvPr>
            <p:ph type="title"/>
          </p:nvPr>
        </p:nvSpPr>
        <p:spPr>
          <a:noFill/>
          <a:ln/>
          <a:extLs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dirty="0"/>
              <a:t>Average shear in adhesive bonds</a:t>
            </a:r>
          </a:p>
        </p:txBody>
      </p:sp>
      <p:sp>
        <p:nvSpPr>
          <p:cNvPr id="612355" name="Rectangle 3"/>
          <p:cNvSpPr>
            <a:spLocks noGrp="1" noChangeArrowheads="1"/>
          </p:cNvSpPr>
          <p:nvPr>
            <p:ph type="body" idx="1"/>
          </p:nvPr>
        </p:nvSpPr>
        <p:spPr>
          <a:noFill/>
          <a:ln/>
          <a:extLst>
            <a:ext uri="{91240B29-F687-4F45-9708-019B960494DF}">
              <a14:hiddenLine xmlns:a14="http://schemas.microsoft.com/office/drawing/2010/main" w="12700" cap="flat" cmpd="sng">
                <a:solidFill>
                  <a:srgbClr val="DC008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sz="2000" dirty="0" smtClean="0"/>
              <a:t>The average shear stress design methodology is fundamentally flawed</a:t>
            </a:r>
          </a:p>
          <a:p>
            <a:r>
              <a:rPr lang="en-US" altLang="en-US" sz="2000" dirty="0" smtClean="0"/>
              <a:t>Shear </a:t>
            </a:r>
            <a:r>
              <a:rPr lang="en-US" altLang="en-US" sz="2000" dirty="0"/>
              <a:t>generated by displacement differences between members</a:t>
            </a:r>
          </a:p>
          <a:p>
            <a:r>
              <a:rPr lang="en-US" altLang="en-US" sz="2000" dirty="0"/>
              <a:t>If members were infinitely stiff, shear would be uniform</a:t>
            </a:r>
          </a:p>
          <a:p>
            <a:r>
              <a:rPr lang="en-US" altLang="en-US" sz="2000" dirty="0"/>
              <a:t>The average shear stress is calculated from </a:t>
            </a:r>
            <a:endParaRPr lang="en-US" altLang="en-US" sz="2000" dirty="0" smtClean="0"/>
          </a:p>
          <a:p>
            <a:endParaRPr lang="en-US" altLang="en-US" sz="2000" dirty="0"/>
          </a:p>
          <a:p>
            <a:endParaRPr lang="en-US" altLang="en-US" sz="2000" dirty="0" smtClean="0"/>
          </a:p>
          <a:p>
            <a:r>
              <a:rPr lang="en-US" altLang="en-US" sz="2000" dirty="0" smtClean="0"/>
              <a:t>This suggests that if the overlap length was doubled, then the joint would carry twice the load- </a:t>
            </a:r>
            <a:r>
              <a:rPr lang="en-US" altLang="en-US" sz="2000" b="1" dirty="0" smtClean="0">
                <a:solidFill>
                  <a:srgbClr val="FF0000"/>
                </a:solidFill>
              </a:rPr>
              <a:t>WRONG!</a:t>
            </a:r>
          </a:p>
          <a:p>
            <a:r>
              <a:rPr lang="en-US" altLang="en-US" sz="2000" dirty="0" smtClean="0">
                <a:solidFill>
                  <a:srgbClr val="0066CC"/>
                </a:solidFill>
              </a:rPr>
              <a:t>We don’t see failures due to design because of excessive knock-down factors used in design, and supporting testing</a:t>
            </a:r>
            <a:endParaRPr lang="en-US" altLang="en-US" sz="2000" dirty="0">
              <a:solidFill>
                <a:srgbClr val="0066CC"/>
              </a:solidFill>
            </a:endParaRPr>
          </a:p>
        </p:txBody>
      </p:sp>
      <p:grpSp>
        <p:nvGrpSpPr>
          <p:cNvPr id="612356" name="Group 4"/>
          <p:cNvGrpSpPr>
            <a:grpSpLocks/>
          </p:cNvGrpSpPr>
          <p:nvPr/>
        </p:nvGrpSpPr>
        <p:grpSpPr bwMode="auto">
          <a:xfrm>
            <a:off x="2070100" y="3192463"/>
            <a:ext cx="6337300" cy="1201737"/>
            <a:chOff x="912" y="2496"/>
            <a:chExt cx="3992" cy="757"/>
          </a:xfrm>
        </p:grpSpPr>
        <p:sp>
          <p:nvSpPr>
            <p:cNvPr id="612357" name="Rectangle 5"/>
            <p:cNvSpPr>
              <a:spLocks noChangeArrowheads="1"/>
            </p:cNvSpPr>
            <p:nvPr/>
          </p:nvSpPr>
          <p:spPr bwMode="auto">
            <a:xfrm>
              <a:off x="912" y="2496"/>
              <a:ext cx="3992" cy="757"/>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2358" name="Rectangle 6"/>
            <p:cNvSpPr>
              <a:spLocks noChangeArrowheads="1"/>
            </p:cNvSpPr>
            <p:nvPr/>
          </p:nvSpPr>
          <p:spPr bwMode="auto">
            <a:xfrm>
              <a:off x="1268" y="2711"/>
              <a:ext cx="2344" cy="109"/>
            </a:xfrm>
            <a:prstGeom prst="rect">
              <a:avLst/>
            </a:prstGeom>
            <a:solidFill>
              <a:schemeClr val="accent1"/>
            </a:solidFill>
            <a:ln w="254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nvGrpSpPr>
            <p:cNvPr id="612359" name="Group 7"/>
            <p:cNvGrpSpPr>
              <a:grpSpLocks/>
            </p:cNvGrpSpPr>
            <p:nvPr/>
          </p:nvGrpSpPr>
          <p:grpSpPr bwMode="auto">
            <a:xfrm>
              <a:off x="1956" y="2825"/>
              <a:ext cx="733" cy="139"/>
              <a:chOff x="1956" y="2584"/>
              <a:chExt cx="733" cy="139"/>
            </a:xfrm>
          </p:grpSpPr>
          <p:grpSp>
            <p:nvGrpSpPr>
              <p:cNvPr id="612360" name="Group 8"/>
              <p:cNvGrpSpPr>
                <a:grpSpLocks/>
              </p:cNvGrpSpPr>
              <p:nvPr/>
            </p:nvGrpSpPr>
            <p:grpSpPr bwMode="auto">
              <a:xfrm>
                <a:off x="1956" y="2584"/>
                <a:ext cx="365" cy="139"/>
                <a:chOff x="1956" y="2584"/>
                <a:chExt cx="365" cy="139"/>
              </a:xfrm>
            </p:grpSpPr>
            <p:sp>
              <p:nvSpPr>
                <p:cNvPr id="612361" name="Line 9"/>
                <p:cNvSpPr>
                  <a:spLocks noChangeShapeType="1"/>
                </p:cNvSpPr>
                <p:nvPr/>
              </p:nvSpPr>
              <p:spPr bwMode="auto">
                <a:xfrm>
                  <a:off x="1956" y="2587"/>
                  <a:ext cx="205" cy="136"/>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2362" name="Line 10"/>
                <p:cNvSpPr>
                  <a:spLocks noChangeShapeType="1"/>
                </p:cNvSpPr>
                <p:nvPr/>
              </p:nvSpPr>
              <p:spPr bwMode="auto">
                <a:xfrm>
                  <a:off x="2137" y="2584"/>
                  <a:ext cx="184" cy="136"/>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612363" name="Group 11"/>
              <p:cNvGrpSpPr>
                <a:grpSpLocks/>
              </p:cNvGrpSpPr>
              <p:nvPr/>
            </p:nvGrpSpPr>
            <p:grpSpPr bwMode="auto">
              <a:xfrm>
                <a:off x="2324" y="2584"/>
                <a:ext cx="365" cy="139"/>
                <a:chOff x="2324" y="2584"/>
                <a:chExt cx="365" cy="139"/>
              </a:xfrm>
            </p:grpSpPr>
            <p:sp>
              <p:nvSpPr>
                <p:cNvPr id="612364" name="Line 12"/>
                <p:cNvSpPr>
                  <a:spLocks noChangeShapeType="1"/>
                </p:cNvSpPr>
                <p:nvPr/>
              </p:nvSpPr>
              <p:spPr bwMode="auto">
                <a:xfrm>
                  <a:off x="2324" y="2587"/>
                  <a:ext cx="205" cy="136"/>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2365" name="Line 13"/>
                <p:cNvSpPr>
                  <a:spLocks noChangeShapeType="1"/>
                </p:cNvSpPr>
                <p:nvPr/>
              </p:nvSpPr>
              <p:spPr bwMode="auto">
                <a:xfrm>
                  <a:off x="2505" y="2584"/>
                  <a:ext cx="184" cy="136"/>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grpSp>
          <p:nvGrpSpPr>
            <p:cNvPr id="612366" name="Group 14"/>
            <p:cNvGrpSpPr>
              <a:grpSpLocks/>
            </p:cNvGrpSpPr>
            <p:nvPr/>
          </p:nvGrpSpPr>
          <p:grpSpPr bwMode="auto">
            <a:xfrm>
              <a:off x="2671" y="2825"/>
              <a:ext cx="365" cy="139"/>
              <a:chOff x="2671" y="2584"/>
              <a:chExt cx="365" cy="139"/>
            </a:xfrm>
          </p:grpSpPr>
          <p:sp>
            <p:nvSpPr>
              <p:cNvPr id="612367" name="Line 15"/>
              <p:cNvSpPr>
                <a:spLocks noChangeShapeType="1"/>
              </p:cNvSpPr>
              <p:nvPr/>
            </p:nvSpPr>
            <p:spPr bwMode="auto">
              <a:xfrm>
                <a:off x="2671" y="2587"/>
                <a:ext cx="205" cy="136"/>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2368" name="Line 16"/>
              <p:cNvSpPr>
                <a:spLocks noChangeShapeType="1"/>
              </p:cNvSpPr>
              <p:nvPr/>
            </p:nvSpPr>
            <p:spPr bwMode="auto">
              <a:xfrm>
                <a:off x="2852" y="2584"/>
                <a:ext cx="184" cy="136"/>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612369" name="Group 17"/>
            <p:cNvGrpSpPr>
              <a:grpSpLocks/>
            </p:cNvGrpSpPr>
            <p:nvPr/>
          </p:nvGrpSpPr>
          <p:grpSpPr bwMode="auto">
            <a:xfrm>
              <a:off x="3039" y="2825"/>
              <a:ext cx="365" cy="139"/>
              <a:chOff x="3039" y="2584"/>
              <a:chExt cx="365" cy="139"/>
            </a:xfrm>
          </p:grpSpPr>
          <p:sp>
            <p:nvSpPr>
              <p:cNvPr id="612370" name="Line 18"/>
              <p:cNvSpPr>
                <a:spLocks noChangeShapeType="1"/>
              </p:cNvSpPr>
              <p:nvPr/>
            </p:nvSpPr>
            <p:spPr bwMode="auto">
              <a:xfrm>
                <a:off x="3039" y="2587"/>
                <a:ext cx="205" cy="136"/>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2371" name="Line 19"/>
              <p:cNvSpPr>
                <a:spLocks noChangeShapeType="1"/>
              </p:cNvSpPr>
              <p:nvPr/>
            </p:nvSpPr>
            <p:spPr bwMode="auto">
              <a:xfrm>
                <a:off x="3220" y="2584"/>
                <a:ext cx="184" cy="136"/>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612372" name="Group 20"/>
            <p:cNvGrpSpPr>
              <a:grpSpLocks/>
            </p:cNvGrpSpPr>
            <p:nvPr/>
          </p:nvGrpSpPr>
          <p:grpSpPr bwMode="auto">
            <a:xfrm>
              <a:off x="3417" y="2828"/>
              <a:ext cx="366" cy="139"/>
              <a:chOff x="3417" y="2587"/>
              <a:chExt cx="366" cy="139"/>
            </a:xfrm>
          </p:grpSpPr>
          <p:sp>
            <p:nvSpPr>
              <p:cNvPr id="612373" name="Line 21"/>
              <p:cNvSpPr>
                <a:spLocks noChangeShapeType="1"/>
              </p:cNvSpPr>
              <p:nvPr/>
            </p:nvSpPr>
            <p:spPr bwMode="auto">
              <a:xfrm>
                <a:off x="3417" y="2590"/>
                <a:ext cx="206" cy="136"/>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2374" name="Line 22"/>
              <p:cNvSpPr>
                <a:spLocks noChangeShapeType="1"/>
              </p:cNvSpPr>
              <p:nvPr/>
            </p:nvSpPr>
            <p:spPr bwMode="auto">
              <a:xfrm>
                <a:off x="3599" y="2587"/>
                <a:ext cx="184" cy="136"/>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612375" name="Rectangle 23"/>
            <p:cNvSpPr>
              <a:spLocks noChangeArrowheads="1"/>
            </p:cNvSpPr>
            <p:nvPr/>
          </p:nvSpPr>
          <p:spPr bwMode="auto">
            <a:xfrm>
              <a:off x="2148" y="2963"/>
              <a:ext cx="2344" cy="109"/>
            </a:xfrm>
            <a:prstGeom prst="rect">
              <a:avLst/>
            </a:prstGeom>
            <a:solidFill>
              <a:schemeClr val="accent1"/>
            </a:solidFill>
            <a:ln w="254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aphicFrame>
        <p:nvGraphicFramePr>
          <p:cNvPr id="612376" name="Object 24"/>
          <p:cNvGraphicFramePr>
            <a:graphicFrameLocks noGrp="1" noChangeAspect="1"/>
          </p:cNvGraphicFramePr>
          <p:nvPr>
            <p:ph sz="half" idx="4294967295"/>
            <p:extLst>
              <p:ext uri="{D42A27DB-BD31-4B8C-83A1-F6EECF244321}">
                <p14:modId xmlns:p14="http://schemas.microsoft.com/office/powerpoint/2010/main" val="3590881944"/>
              </p:ext>
            </p:extLst>
          </p:nvPr>
        </p:nvGraphicFramePr>
        <p:xfrm>
          <a:off x="1330325" y="3438525"/>
          <a:ext cx="955675" cy="739775"/>
        </p:xfrm>
        <a:graphic>
          <a:graphicData uri="http://schemas.openxmlformats.org/presentationml/2006/ole">
            <mc:AlternateContent xmlns:mc="http://schemas.openxmlformats.org/markup-compatibility/2006">
              <mc:Choice xmlns:v="urn:schemas-microsoft-com:vml" Requires="v">
                <p:oleObj spid="_x0000_s2098" name="Equation" r:id="rId4" imgW="507960" imgH="393480" progId="Equation.3">
                  <p:embed/>
                </p:oleObj>
              </mc:Choice>
              <mc:Fallback>
                <p:oleObj name="Equation" r:id="rId4" imgW="50796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0325" y="3438525"/>
                        <a:ext cx="955675" cy="739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5179491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12355">
                                            <p:txEl>
                                              <p:pRg st="0" end="0"/>
                                            </p:txEl>
                                          </p:spTgt>
                                        </p:tgtEl>
                                        <p:attrNameLst>
                                          <p:attrName>style.visibility</p:attrName>
                                        </p:attrNameLst>
                                      </p:cBhvr>
                                      <p:to>
                                        <p:strVal val="visible"/>
                                      </p:to>
                                    </p:set>
                                    <p:anim calcmode="lin" valueType="num">
                                      <p:cBhvr additive="base">
                                        <p:cTn id="7" dur="500" fill="hold"/>
                                        <p:tgtEl>
                                          <p:spTgt spid="6123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23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2355">
                                            <p:txEl>
                                              <p:pRg st="1" end="1"/>
                                            </p:txEl>
                                          </p:spTgt>
                                        </p:tgtEl>
                                        <p:attrNameLst>
                                          <p:attrName>style.visibility</p:attrName>
                                        </p:attrNameLst>
                                      </p:cBhvr>
                                      <p:to>
                                        <p:strVal val="visible"/>
                                      </p:to>
                                    </p:set>
                                    <p:anim calcmode="lin" valueType="num">
                                      <p:cBhvr additive="base">
                                        <p:cTn id="13" dur="500" fill="hold"/>
                                        <p:tgtEl>
                                          <p:spTgt spid="6123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23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2355">
                                            <p:txEl>
                                              <p:pRg st="2" end="2"/>
                                            </p:txEl>
                                          </p:spTgt>
                                        </p:tgtEl>
                                        <p:attrNameLst>
                                          <p:attrName>style.visibility</p:attrName>
                                        </p:attrNameLst>
                                      </p:cBhvr>
                                      <p:to>
                                        <p:strVal val="visible"/>
                                      </p:to>
                                    </p:set>
                                    <p:anim calcmode="lin" valueType="num">
                                      <p:cBhvr additive="base">
                                        <p:cTn id="19" dur="500" fill="hold"/>
                                        <p:tgtEl>
                                          <p:spTgt spid="6123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23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2355">
                                            <p:txEl>
                                              <p:pRg st="3" end="3"/>
                                            </p:txEl>
                                          </p:spTgt>
                                        </p:tgtEl>
                                        <p:attrNameLst>
                                          <p:attrName>style.visibility</p:attrName>
                                        </p:attrNameLst>
                                      </p:cBhvr>
                                      <p:to>
                                        <p:strVal val="visible"/>
                                      </p:to>
                                    </p:set>
                                    <p:anim calcmode="lin" valueType="num">
                                      <p:cBhvr additive="base">
                                        <p:cTn id="25" dur="500" fill="hold"/>
                                        <p:tgtEl>
                                          <p:spTgt spid="6123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2355">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12376"/>
                                        </p:tgtEl>
                                        <p:attrNameLst>
                                          <p:attrName>style.visibility</p:attrName>
                                        </p:attrNameLst>
                                      </p:cBhvr>
                                      <p:to>
                                        <p:strVal val="visible"/>
                                      </p:to>
                                    </p:set>
                                    <p:anim calcmode="lin" valueType="num">
                                      <p:cBhvr additive="base">
                                        <p:cTn id="29" dur="500" fill="hold"/>
                                        <p:tgtEl>
                                          <p:spTgt spid="612376"/>
                                        </p:tgtEl>
                                        <p:attrNameLst>
                                          <p:attrName>ppt_x</p:attrName>
                                        </p:attrNameLst>
                                      </p:cBhvr>
                                      <p:tavLst>
                                        <p:tav tm="0">
                                          <p:val>
                                            <p:strVal val="#ppt_x"/>
                                          </p:val>
                                        </p:tav>
                                        <p:tav tm="100000">
                                          <p:val>
                                            <p:strVal val="#ppt_x"/>
                                          </p:val>
                                        </p:tav>
                                      </p:tavLst>
                                    </p:anim>
                                    <p:anim calcmode="lin" valueType="num">
                                      <p:cBhvr additive="base">
                                        <p:cTn id="30" dur="500" fill="hold"/>
                                        <p:tgtEl>
                                          <p:spTgt spid="612376"/>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12356"/>
                                        </p:tgtEl>
                                        <p:attrNameLst>
                                          <p:attrName>style.visibility</p:attrName>
                                        </p:attrNameLst>
                                      </p:cBhvr>
                                      <p:to>
                                        <p:strVal val="visible"/>
                                      </p:to>
                                    </p:set>
                                    <p:anim calcmode="lin" valueType="num">
                                      <p:cBhvr additive="base">
                                        <p:cTn id="33" dur="500" fill="hold"/>
                                        <p:tgtEl>
                                          <p:spTgt spid="612356"/>
                                        </p:tgtEl>
                                        <p:attrNameLst>
                                          <p:attrName>ppt_x</p:attrName>
                                        </p:attrNameLst>
                                      </p:cBhvr>
                                      <p:tavLst>
                                        <p:tav tm="0">
                                          <p:val>
                                            <p:strVal val="#ppt_x"/>
                                          </p:val>
                                        </p:tav>
                                        <p:tav tm="100000">
                                          <p:val>
                                            <p:strVal val="#ppt_x"/>
                                          </p:val>
                                        </p:tav>
                                      </p:tavLst>
                                    </p:anim>
                                    <p:anim calcmode="lin" valueType="num">
                                      <p:cBhvr additive="base">
                                        <p:cTn id="34" dur="500" fill="hold"/>
                                        <p:tgtEl>
                                          <p:spTgt spid="61235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12355">
                                            <p:txEl>
                                              <p:pRg st="6" end="6"/>
                                            </p:txEl>
                                          </p:spTgt>
                                        </p:tgtEl>
                                        <p:attrNameLst>
                                          <p:attrName>style.visibility</p:attrName>
                                        </p:attrNameLst>
                                      </p:cBhvr>
                                      <p:to>
                                        <p:strVal val="visible"/>
                                      </p:to>
                                    </p:set>
                                    <p:anim calcmode="lin" valueType="num">
                                      <p:cBhvr additive="base">
                                        <p:cTn id="39" dur="500" fill="hold"/>
                                        <p:tgtEl>
                                          <p:spTgt spid="612355">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1235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12355">
                                            <p:txEl>
                                              <p:pRg st="7" end="7"/>
                                            </p:txEl>
                                          </p:spTgt>
                                        </p:tgtEl>
                                        <p:attrNameLst>
                                          <p:attrName>style.visibility</p:attrName>
                                        </p:attrNameLst>
                                      </p:cBhvr>
                                      <p:to>
                                        <p:strVal val="visible"/>
                                      </p:to>
                                    </p:set>
                                    <p:anim calcmode="lin" valueType="num">
                                      <p:cBhvr additive="base">
                                        <p:cTn id="45" dur="500" fill="hold"/>
                                        <p:tgtEl>
                                          <p:spTgt spid="612355">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12355">
                                            <p:txEl>
                                              <p:pRg st="7" end="7"/>
                                            </p:txEl>
                                          </p:spTgt>
                                        </p:tgtEl>
                                        <p:attrNameLst>
                                          <p:attrName>ppt_y</p:attrName>
                                        </p:attrNameLst>
                                      </p:cBhvr>
                                      <p:tavLst>
                                        <p:tav tm="0">
                                          <p:val>
                                            <p:strVal val="1+#ppt_h/2"/>
                                          </p:val>
                                        </p:tav>
                                        <p:tav tm="100000">
                                          <p:val>
                                            <p:strVal val="#ppt_y"/>
                                          </p:val>
                                        </p:tav>
                                      </p:tavLst>
                                    </p:anim>
                                  </p:childTnLst>
                                </p:cTn>
                              </p:par>
                              <p:par>
                                <p:cTn id="47" presetID="1"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2355" grpId="0" uiExpand="1" build="p"/>
      <p:bldP spid="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AU" altLang="en-US" sz="3600" smtClean="0"/>
              <a:t>Processes and bond strength</a:t>
            </a:r>
          </a:p>
        </p:txBody>
      </p:sp>
      <p:sp>
        <p:nvSpPr>
          <p:cNvPr id="15363" name="Rectangle 3"/>
          <p:cNvSpPr>
            <a:spLocks noGrp="1" noChangeArrowheads="1"/>
          </p:cNvSpPr>
          <p:nvPr>
            <p:ph type="body" idx="1"/>
          </p:nvPr>
        </p:nvSpPr>
        <p:spPr/>
        <p:txBody>
          <a:bodyPr/>
          <a:lstStyle/>
          <a:p>
            <a:r>
              <a:rPr lang="en-AU" altLang="en-US" sz="2000" dirty="0" smtClean="0"/>
              <a:t>Bonding </a:t>
            </a:r>
            <a:r>
              <a:rPr lang="en-AU" altLang="en-US" sz="2000" dirty="0" smtClean="0">
                <a:solidFill>
                  <a:srgbClr val="FF0000"/>
                </a:solidFill>
              </a:rPr>
              <a:t>processes</a:t>
            </a:r>
            <a:r>
              <a:rPr lang="en-AU" altLang="en-US" sz="2000" dirty="0" smtClean="0"/>
              <a:t> </a:t>
            </a:r>
            <a:r>
              <a:rPr lang="en-AU" altLang="en-US" sz="2000" dirty="0"/>
              <a:t>affect short and long term bond strength</a:t>
            </a:r>
            <a:endParaRPr lang="en-AU" altLang="en-US" sz="2000" dirty="0" smtClean="0"/>
          </a:p>
          <a:p>
            <a:r>
              <a:rPr lang="en-AU" altLang="en-US" sz="2000" dirty="0" smtClean="0">
                <a:solidFill>
                  <a:srgbClr val="FF0000"/>
                </a:solidFill>
              </a:rPr>
              <a:t>Short-term </a:t>
            </a:r>
            <a:r>
              <a:rPr lang="en-AU" altLang="en-US" sz="2000" dirty="0" smtClean="0"/>
              <a:t>strength is dominated by </a:t>
            </a:r>
            <a:r>
              <a:rPr lang="en-AU" altLang="en-US" sz="2000" dirty="0" smtClean="0">
                <a:solidFill>
                  <a:srgbClr val="FF0000"/>
                </a:solidFill>
              </a:rPr>
              <a:t>production defects </a:t>
            </a:r>
            <a:r>
              <a:rPr lang="en-AU" altLang="en-US" sz="2000" dirty="0" smtClean="0"/>
              <a:t>and </a:t>
            </a:r>
            <a:r>
              <a:rPr lang="en-AU" altLang="en-US" sz="2000" dirty="0" smtClean="0"/>
              <a:t>in-process contamination</a:t>
            </a:r>
            <a:endParaRPr lang="en-AU" altLang="en-US" sz="2000" dirty="0" smtClean="0"/>
          </a:p>
          <a:p>
            <a:pPr lvl="1"/>
            <a:r>
              <a:rPr lang="en-AU" altLang="en-US" sz="1600" dirty="0" smtClean="0"/>
              <a:t>Well designed and well processed bonds should last the life of the part</a:t>
            </a:r>
          </a:p>
          <a:p>
            <a:r>
              <a:rPr lang="en-AU" altLang="en-US" sz="2000" dirty="0" smtClean="0">
                <a:solidFill>
                  <a:srgbClr val="FF0000"/>
                </a:solidFill>
              </a:rPr>
              <a:t>Long-term </a:t>
            </a:r>
            <a:r>
              <a:rPr lang="en-AU" altLang="en-US" sz="2000" dirty="0" smtClean="0"/>
              <a:t>strength loss is totally dominated by the longevity of the bond </a:t>
            </a:r>
            <a:r>
              <a:rPr lang="en-AU" altLang="en-US" sz="2000" dirty="0" smtClean="0">
                <a:solidFill>
                  <a:srgbClr val="FF0000"/>
                </a:solidFill>
              </a:rPr>
              <a:t>interface</a:t>
            </a:r>
          </a:p>
          <a:p>
            <a:pPr lvl="1"/>
            <a:r>
              <a:rPr lang="en-AU" altLang="en-US" sz="1800" dirty="0" smtClean="0"/>
              <a:t>Failure is </a:t>
            </a:r>
            <a:r>
              <a:rPr lang="en-AU" altLang="en-US" sz="1800" b="1" dirty="0" smtClean="0">
                <a:solidFill>
                  <a:srgbClr val="FF0000"/>
                </a:solidFill>
              </a:rPr>
              <a:t>NOT</a:t>
            </a:r>
            <a:r>
              <a:rPr lang="en-AU" altLang="en-US" sz="1800" dirty="0" smtClean="0"/>
              <a:t> through the adhesive layer</a:t>
            </a:r>
          </a:p>
          <a:p>
            <a:pPr lvl="1"/>
            <a:r>
              <a:rPr lang="en-AU" altLang="en-US" sz="1800" dirty="0" smtClean="0"/>
              <a:t>Determined by </a:t>
            </a:r>
            <a:r>
              <a:rPr lang="en-AU" altLang="en-US" sz="1800" dirty="0" smtClean="0">
                <a:solidFill>
                  <a:srgbClr val="FF0000"/>
                </a:solidFill>
              </a:rPr>
              <a:t>production </a:t>
            </a:r>
            <a:r>
              <a:rPr lang="en-AU" altLang="en-US" sz="1800" dirty="0" smtClean="0"/>
              <a:t>surface preparation</a:t>
            </a:r>
          </a:p>
          <a:p>
            <a:r>
              <a:rPr lang="en-AU" altLang="en-US" sz="2000" dirty="0" smtClean="0"/>
              <a:t>Direct correlation between failure mode and bond strength</a:t>
            </a:r>
            <a:endParaRPr lang="en-AU" altLang="en-US" sz="2000" dirty="0" smtClean="0"/>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39714391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36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36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36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2"/>
          <p:cNvSpPr>
            <a:spLocks noGrp="1" noChangeArrowheads="1"/>
          </p:cNvSpPr>
          <p:nvPr>
            <p:ph type="title"/>
          </p:nvPr>
        </p:nvSpPr>
        <p:spPr/>
        <p:txBody>
          <a:bodyPr/>
          <a:lstStyle/>
          <a:p>
            <a:r>
              <a:rPr lang="en-US" altLang="en-US"/>
              <a:t>Actual adhesive shear stresses</a:t>
            </a:r>
          </a:p>
        </p:txBody>
      </p:sp>
      <p:sp>
        <p:nvSpPr>
          <p:cNvPr id="614403" name="Rectangle 3"/>
          <p:cNvSpPr>
            <a:spLocks noGrp="1" noChangeArrowheads="1"/>
          </p:cNvSpPr>
          <p:nvPr>
            <p:ph type="body" idx="1"/>
          </p:nvPr>
        </p:nvSpPr>
        <p:spPr/>
        <p:txBody>
          <a:bodyPr/>
          <a:lstStyle/>
          <a:p>
            <a:r>
              <a:rPr lang="en-US" altLang="en-US" sz="2400" dirty="0"/>
              <a:t>In </a:t>
            </a:r>
            <a:r>
              <a:rPr lang="en-US" altLang="en-US" sz="2400" u="sng" dirty="0"/>
              <a:t>REAL</a:t>
            </a:r>
            <a:r>
              <a:rPr lang="en-US" altLang="en-US" sz="2400" dirty="0"/>
              <a:t> bonds, adherends strain non-uniformly</a:t>
            </a:r>
          </a:p>
          <a:p>
            <a:r>
              <a:rPr lang="en-US" altLang="en-US" sz="2400" dirty="0"/>
              <a:t>Peak shear stresses at joint ends, zero in middle</a:t>
            </a:r>
          </a:p>
          <a:p>
            <a:r>
              <a:rPr lang="en-US" altLang="en-US" sz="2400" dirty="0"/>
              <a:t>Load transfers only near ends of joint</a:t>
            </a:r>
          </a:p>
          <a:p>
            <a:r>
              <a:rPr lang="en-US" altLang="en-US" sz="2400" dirty="0"/>
              <a:t>Increasing overlap will NOT change shear stress</a:t>
            </a:r>
          </a:p>
        </p:txBody>
      </p:sp>
      <p:grpSp>
        <p:nvGrpSpPr>
          <p:cNvPr id="614404" name="Group 4"/>
          <p:cNvGrpSpPr>
            <a:grpSpLocks/>
          </p:cNvGrpSpPr>
          <p:nvPr/>
        </p:nvGrpSpPr>
        <p:grpSpPr bwMode="auto">
          <a:xfrm>
            <a:off x="3721100" y="4792663"/>
            <a:ext cx="2371725" cy="876300"/>
            <a:chOff x="3547" y="3374"/>
            <a:chExt cx="1214" cy="357"/>
          </a:xfrm>
        </p:grpSpPr>
        <p:sp>
          <p:nvSpPr>
            <p:cNvPr id="614405" name="Line 5"/>
            <p:cNvSpPr>
              <a:spLocks noChangeShapeType="1"/>
            </p:cNvSpPr>
            <p:nvPr/>
          </p:nvSpPr>
          <p:spPr bwMode="auto">
            <a:xfrm flipV="1">
              <a:off x="3547" y="3731"/>
              <a:ext cx="1213" cy="0"/>
            </a:xfrm>
            <a:prstGeom prst="line">
              <a:avLst/>
            </a:prstGeom>
            <a:noFill/>
            <a:ln w="508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06" name="Arc 6"/>
            <p:cNvSpPr>
              <a:spLocks/>
            </p:cNvSpPr>
            <p:nvPr/>
          </p:nvSpPr>
          <p:spPr bwMode="auto">
            <a:xfrm>
              <a:off x="3563" y="3416"/>
              <a:ext cx="593" cy="303"/>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solidFill>
              <a:srgbClr val="FFFFFF"/>
            </a:solidFill>
            <a:ln w="25400" cap="rnd">
              <a:solidFill>
                <a:srgbClr val="3365FB"/>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07" name="Arc 7"/>
            <p:cNvSpPr>
              <a:spLocks/>
            </p:cNvSpPr>
            <p:nvPr/>
          </p:nvSpPr>
          <p:spPr bwMode="auto">
            <a:xfrm>
              <a:off x="4147" y="3418"/>
              <a:ext cx="614" cy="300"/>
            </a:xfrm>
            <a:custGeom>
              <a:avLst/>
              <a:gdLst>
                <a:gd name="G0" fmla="+- 0 0 0"/>
                <a:gd name="G1" fmla="+- 41 0 0"/>
                <a:gd name="G2" fmla="+- 21600 0 0"/>
                <a:gd name="T0" fmla="*/ 21600 w 21600"/>
                <a:gd name="T1" fmla="*/ 0 h 21641"/>
                <a:gd name="T2" fmla="*/ 0 w 21600"/>
                <a:gd name="T3" fmla="*/ 21641 h 21641"/>
                <a:gd name="T4" fmla="*/ 0 w 21600"/>
                <a:gd name="T5" fmla="*/ 41 h 21641"/>
              </a:gdLst>
              <a:ahLst/>
              <a:cxnLst>
                <a:cxn ang="0">
                  <a:pos x="T0" y="T1"/>
                </a:cxn>
                <a:cxn ang="0">
                  <a:pos x="T2" y="T3"/>
                </a:cxn>
                <a:cxn ang="0">
                  <a:pos x="T4" y="T5"/>
                </a:cxn>
              </a:cxnLst>
              <a:rect l="0" t="0" r="r" b="b"/>
              <a:pathLst>
                <a:path w="21600" h="21641" fill="none" extrusionOk="0">
                  <a:moveTo>
                    <a:pt x="21599" y="0"/>
                  </a:moveTo>
                  <a:cubicBezTo>
                    <a:pt x="21599" y="13"/>
                    <a:pt x="21600" y="27"/>
                    <a:pt x="21600" y="41"/>
                  </a:cubicBezTo>
                  <a:cubicBezTo>
                    <a:pt x="21600" y="11970"/>
                    <a:pt x="11929" y="21640"/>
                    <a:pt x="0" y="21641"/>
                  </a:cubicBezTo>
                </a:path>
                <a:path w="21600" h="21641" stroke="0" extrusionOk="0">
                  <a:moveTo>
                    <a:pt x="21599" y="0"/>
                  </a:moveTo>
                  <a:cubicBezTo>
                    <a:pt x="21599" y="13"/>
                    <a:pt x="21600" y="27"/>
                    <a:pt x="21600" y="41"/>
                  </a:cubicBezTo>
                  <a:cubicBezTo>
                    <a:pt x="21600" y="11970"/>
                    <a:pt x="11929" y="21640"/>
                    <a:pt x="0" y="21641"/>
                  </a:cubicBezTo>
                  <a:lnTo>
                    <a:pt x="0" y="41"/>
                  </a:lnTo>
                  <a:close/>
                </a:path>
              </a:pathLst>
            </a:custGeom>
            <a:solidFill>
              <a:srgbClr val="FFFFFF"/>
            </a:solidFill>
            <a:ln w="25400" cap="rnd">
              <a:solidFill>
                <a:srgbClr val="3365FB"/>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08" name="Line 8"/>
            <p:cNvSpPr>
              <a:spLocks noChangeShapeType="1"/>
            </p:cNvSpPr>
            <p:nvPr/>
          </p:nvSpPr>
          <p:spPr bwMode="auto">
            <a:xfrm>
              <a:off x="3561" y="3374"/>
              <a:ext cx="0" cy="349"/>
            </a:xfrm>
            <a:prstGeom prst="line">
              <a:avLst/>
            </a:prstGeom>
            <a:noFill/>
            <a:ln w="508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09" name="Line 9"/>
            <p:cNvSpPr>
              <a:spLocks noChangeShapeType="1"/>
            </p:cNvSpPr>
            <p:nvPr/>
          </p:nvSpPr>
          <p:spPr bwMode="auto">
            <a:xfrm>
              <a:off x="4754" y="3379"/>
              <a:ext cx="0" cy="352"/>
            </a:xfrm>
            <a:prstGeom prst="line">
              <a:avLst/>
            </a:prstGeom>
            <a:noFill/>
            <a:ln w="508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614410" name="Rectangle 10"/>
          <p:cNvSpPr>
            <a:spLocks noChangeArrowheads="1"/>
          </p:cNvSpPr>
          <p:nvPr/>
        </p:nvSpPr>
        <p:spPr bwMode="auto">
          <a:xfrm>
            <a:off x="3760788" y="3479800"/>
            <a:ext cx="2682875" cy="333375"/>
          </a:xfrm>
          <a:prstGeom prst="rect">
            <a:avLst/>
          </a:prstGeom>
          <a:solidFill>
            <a:srgbClr val="FFFFFF"/>
          </a:solidFill>
          <a:ln>
            <a:noFill/>
          </a:ln>
          <a:effectLst/>
          <a:extLs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0"/>
              </a:spcBef>
              <a:buFontTx/>
              <a:buNone/>
            </a:pPr>
            <a:r>
              <a:rPr lang="en-US" altLang="en-US" sz="1600" b="1">
                <a:solidFill>
                  <a:srgbClr val="000000"/>
                </a:solidFill>
              </a:rPr>
              <a:t>Strain Increasing</a:t>
            </a:r>
          </a:p>
        </p:txBody>
      </p:sp>
      <p:sp>
        <p:nvSpPr>
          <p:cNvPr id="614411" name="Line 11"/>
          <p:cNvSpPr>
            <a:spLocks noChangeShapeType="1"/>
          </p:cNvSpPr>
          <p:nvPr/>
        </p:nvSpPr>
        <p:spPr bwMode="auto">
          <a:xfrm>
            <a:off x="3336925" y="4014788"/>
            <a:ext cx="382588" cy="13176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12" name="Line 12"/>
          <p:cNvSpPr>
            <a:spLocks noChangeShapeType="1"/>
          </p:cNvSpPr>
          <p:nvPr/>
        </p:nvSpPr>
        <p:spPr bwMode="auto">
          <a:xfrm>
            <a:off x="3759200" y="4017963"/>
            <a:ext cx="152400" cy="13493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13" name="Line 13"/>
          <p:cNvSpPr>
            <a:spLocks noChangeShapeType="1"/>
          </p:cNvSpPr>
          <p:nvPr/>
        </p:nvSpPr>
        <p:spPr bwMode="auto">
          <a:xfrm>
            <a:off x="5705475" y="4014788"/>
            <a:ext cx="381000" cy="13176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14" name="Line 14"/>
          <p:cNvSpPr>
            <a:spLocks noChangeShapeType="1"/>
          </p:cNvSpPr>
          <p:nvPr/>
        </p:nvSpPr>
        <p:spPr bwMode="auto">
          <a:xfrm>
            <a:off x="4130675" y="4017963"/>
            <a:ext cx="80963" cy="1270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nvGrpSpPr>
          <p:cNvPr id="614415" name="Group 15"/>
          <p:cNvGrpSpPr>
            <a:grpSpLocks/>
          </p:cNvGrpSpPr>
          <p:nvPr/>
        </p:nvGrpSpPr>
        <p:grpSpPr bwMode="auto">
          <a:xfrm>
            <a:off x="2317750" y="3830638"/>
            <a:ext cx="3390900" cy="188912"/>
            <a:chOff x="1184" y="2398"/>
            <a:chExt cx="2344" cy="135"/>
          </a:xfrm>
        </p:grpSpPr>
        <p:sp>
          <p:nvSpPr>
            <p:cNvPr id="614416" name="Rectangle 16"/>
            <p:cNvSpPr>
              <a:spLocks noChangeArrowheads="1"/>
            </p:cNvSpPr>
            <p:nvPr/>
          </p:nvSpPr>
          <p:spPr bwMode="auto">
            <a:xfrm>
              <a:off x="1184" y="2406"/>
              <a:ext cx="2344" cy="119"/>
            </a:xfrm>
            <a:prstGeom prst="rect">
              <a:avLst/>
            </a:prstGeom>
            <a:solidFill>
              <a:srgbClr val="FF00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17" name="Line 17"/>
            <p:cNvSpPr>
              <a:spLocks noChangeShapeType="1"/>
            </p:cNvSpPr>
            <p:nvPr/>
          </p:nvSpPr>
          <p:spPr bwMode="auto">
            <a:xfrm flipV="1">
              <a:off x="1884" y="2401"/>
              <a:ext cx="0" cy="12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18" name="Line 18"/>
            <p:cNvSpPr>
              <a:spLocks noChangeShapeType="1"/>
            </p:cNvSpPr>
            <p:nvPr/>
          </p:nvSpPr>
          <p:spPr bwMode="auto">
            <a:xfrm flipV="1">
              <a:off x="2177" y="2398"/>
              <a:ext cx="0" cy="13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19" name="Line 19"/>
            <p:cNvSpPr>
              <a:spLocks noChangeShapeType="1"/>
            </p:cNvSpPr>
            <p:nvPr/>
          </p:nvSpPr>
          <p:spPr bwMode="auto">
            <a:xfrm flipV="1">
              <a:off x="2433" y="2400"/>
              <a:ext cx="0" cy="12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20" name="Line 20"/>
            <p:cNvSpPr>
              <a:spLocks noChangeShapeType="1"/>
            </p:cNvSpPr>
            <p:nvPr/>
          </p:nvSpPr>
          <p:spPr bwMode="auto">
            <a:xfrm flipV="1">
              <a:off x="2673" y="2401"/>
              <a:ext cx="0" cy="12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21" name="Line 21"/>
            <p:cNvSpPr>
              <a:spLocks noChangeShapeType="1"/>
            </p:cNvSpPr>
            <p:nvPr/>
          </p:nvSpPr>
          <p:spPr bwMode="auto">
            <a:xfrm flipV="1">
              <a:off x="2929" y="2402"/>
              <a:ext cx="0" cy="13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22" name="Line 22"/>
            <p:cNvSpPr>
              <a:spLocks noChangeShapeType="1"/>
            </p:cNvSpPr>
            <p:nvPr/>
          </p:nvSpPr>
          <p:spPr bwMode="auto">
            <a:xfrm flipV="1">
              <a:off x="3185" y="2398"/>
              <a:ext cx="0" cy="13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23" name="Line 23"/>
            <p:cNvSpPr>
              <a:spLocks noChangeShapeType="1"/>
            </p:cNvSpPr>
            <p:nvPr/>
          </p:nvSpPr>
          <p:spPr bwMode="auto">
            <a:xfrm flipV="1">
              <a:off x="3393" y="2398"/>
              <a:ext cx="0" cy="13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614424" name="Group 24"/>
          <p:cNvGrpSpPr>
            <a:grpSpLocks/>
          </p:cNvGrpSpPr>
          <p:nvPr/>
        </p:nvGrpSpPr>
        <p:grpSpPr bwMode="auto">
          <a:xfrm>
            <a:off x="3730625" y="4162425"/>
            <a:ext cx="3389313" cy="144463"/>
            <a:chOff x="2160" y="2635"/>
            <a:chExt cx="2344" cy="104"/>
          </a:xfrm>
        </p:grpSpPr>
        <p:sp>
          <p:nvSpPr>
            <p:cNvPr id="614425" name="Rectangle 25"/>
            <p:cNvSpPr>
              <a:spLocks noChangeArrowheads="1"/>
            </p:cNvSpPr>
            <p:nvPr/>
          </p:nvSpPr>
          <p:spPr bwMode="auto">
            <a:xfrm>
              <a:off x="2160" y="2635"/>
              <a:ext cx="2344" cy="104"/>
            </a:xfrm>
            <a:prstGeom prst="rect">
              <a:avLst/>
            </a:prstGeom>
            <a:solidFill>
              <a:srgbClr val="FF00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26" name="Line 26"/>
            <p:cNvSpPr>
              <a:spLocks noChangeShapeType="1"/>
            </p:cNvSpPr>
            <p:nvPr/>
          </p:nvSpPr>
          <p:spPr bwMode="auto">
            <a:xfrm>
              <a:off x="3804" y="2638"/>
              <a:ext cx="0" cy="9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27" name="Line 27"/>
            <p:cNvSpPr>
              <a:spLocks noChangeShapeType="1"/>
            </p:cNvSpPr>
            <p:nvPr/>
          </p:nvSpPr>
          <p:spPr bwMode="auto">
            <a:xfrm>
              <a:off x="3511" y="2635"/>
              <a:ext cx="0" cy="10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28" name="Line 28"/>
            <p:cNvSpPr>
              <a:spLocks noChangeShapeType="1"/>
            </p:cNvSpPr>
            <p:nvPr/>
          </p:nvSpPr>
          <p:spPr bwMode="auto">
            <a:xfrm>
              <a:off x="3239" y="2637"/>
              <a:ext cx="0" cy="9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29" name="Line 29"/>
            <p:cNvSpPr>
              <a:spLocks noChangeShapeType="1"/>
            </p:cNvSpPr>
            <p:nvPr/>
          </p:nvSpPr>
          <p:spPr bwMode="auto">
            <a:xfrm>
              <a:off x="2972" y="2638"/>
              <a:ext cx="0" cy="9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30" name="Line 30"/>
            <p:cNvSpPr>
              <a:spLocks noChangeShapeType="1"/>
            </p:cNvSpPr>
            <p:nvPr/>
          </p:nvSpPr>
          <p:spPr bwMode="auto">
            <a:xfrm>
              <a:off x="2737" y="2639"/>
              <a:ext cx="0" cy="1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31" name="Line 31"/>
            <p:cNvSpPr>
              <a:spLocks noChangeShapeType="1"/>
            </p:cNvSpPr>
            <p:nvPr/>
          </p:nvSpPr>
          <p:spPr bwMode="auto">
            <a:xfrm>
              <a:off x="2503" y="2635"/>
              <a:ext cx="0" cy="1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32" name="Line 32"/>
            <p:cNvSpPr>
              <a:spLocks noChangeShapeType="1"/>
            </p:cNvSpPr>
            <p:nvPr/>
          </p:nvSpPr>
          <p:spPr bwMode="auto">
            <a:xfrm>
              <a:off x="2295" y="2635"/>
              <a:ext cx="0" cy="1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614433" name="Line 33"/>
          <p:cNvSpPr>
            <a:spLocks noChangeShapeType="1"/>
          </p:cNvSpPr>
          <p:nvPr/>
        </p:nvSpPr>
        <p:spPr bwMode="auto">
          <a:xfrm>
            <a:off x="5527675" y="4014788"/>
            <a:ext cx="157163" cy="13493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34" name="Line 34"/>
          <p:cNvSpPr>
            <a:spLocks noChangeShapeType="1"/>
          </p:cNvSpPr>
          <p:nvPr/>
        </p:nvSpPr>
        <p:spPr bwMode="auto">
          <a:xfrm>
            <a:off x="5218113" y="4037013"/>
            <a:ext cx="57150" cy="13493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35" name="Line 35"/>
          <p:cNvSpPr>
            <a:spLocks noChangeShapeType="1"/>
          </p:cNvSpPr>
          <p:nvPr/>
        </p:nvSpPr>
        <p:spPr bwMode="auto">
          <a:xfrm flipH="1" flipV="1">
            <a:off x="4473575" y="4002088"/>
            <a:ext cx="96838" cy="16033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36" name="Line 36"/>
          <p:cNvSpPr>
            <a:spLocks noChangeShapeType="1"/>
          </p:cNvSpPr>
          <p:nvPr/>
        </p:nvSpPr>
        <p:spPr bwMode="auto">
          <a:xfrm flipH="1" flipV="1">
            <a:off x="4835525" y="3997325"/>
            <a:ext cx="76200" cy="157163"/>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37" name="Rectangle 37"/>
          <p:cNvSpPr>
            <a:spLocks noChangeArrowheads="1"/>
          </p:cNvSpPr>
          <p:nvPr/>
        </p:nvSpPr>
        <p:spPr bwMode="auto">
          <a:xfrm>
            <a:off x="4208463" y="4443413"/>
            <a:ext cx="1895475" cy="331787"/>
          </a:xfrm>
          <a:prstGeom prst="rect">
            <a:avLst/>
          </a:prstGeom>
          <a:solidFill>
            <a:srgbClr val="FFFFFF"/>
          </a:solidFill>
          <a:ln>
            <a:noFill/>
          </a:ln>
          <a:effectLst/>
          <a:extLs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0"/>
              </a:spcBef>
              <a:buFontTx/>
              <a:buNone/>
            </a:pPr>
            <a:r>
              <a:rPr lang="en-US" altLang="en-US" sz="1600" b="1">
                <a:solidFill>
                  <a:srgbClr val="000000"/>
                </a:solidFill>
              </a:rPr>
              <a:t>Strain Increasing</a:t>
            </a:r>
          </a:p>
        </p:txBody>
      </p:sp>
      <p:sp>
        <p:nvSpPr>
          <p:cNvPr id="614438" name="Line 38"/>
          <p:cNvSpPr>
            <a:spLocks noChangeShapeType="1"/>
          </p:cNvSpPr>
          <p:nvPr/>
        </p:nvSpPr>
        <p:spPr bwMode="auto">
          <a:xfrm>
            <a:off x="6245225" y="4581525"/>
            <a:ext cx="788988" cy="0"/>
          </a:xfrm>
          <a:prstGeom prst="line">
            <a:avLst/>
          </a:prstGeom>
          <a:noFill/>
          <a:ln w="1016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39" name="Line 39"/>
          <p:cNvSpPr>
            <a:spLocks noChangeShapeType="1"/>
          </p:cNvSpPr>
          <p:nvPr/>
        </p:nvSpPr>
        <p:spPr bwMode="auto">
          <a:xfrm flipH="1">
            <a:off x="2798763" y="3641725"/>
            <a:ext cx="971550" cy="0"/>
          </a:xfrm>
          <a:prstGeom prst="line">
            <a:avLst/>
          </a:prstGeom>
          <a:noFill/>
          <a:ln w="1016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14440" name="Rectangle 40"/>
          <p:cNvSpPr>
            <a:spLocks noChangeArrowheads="1"/>
          </p:cNvSpPr>
          <p:nvPr/>
        </p:nvSpPr>
        <p:spPr bwMode="auto">
          <a:xfrm>
            <a:off x="2178050" y="4822825"/>
            <a:ext cx="801688" cy="579438"/>
          </a:xfrm>
          <a:prstGeom prst="rect">
            <a:avLst/>
          </a:prstGeom>
          <a:solidFill>
            <a:srgbClr val="FFFFFF"/>
          </a:solidFill>
          <a:ln>
            <a:noFill/>
          </a:ln>
          <a:effectLst/>
          <a:extLs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spcBef>
                <a:spcPct val="0"/>
              </a:spcBef>
              <a:buFontTx/>
              <a:buNone/>
            </a:pPr>
            <a:r>
              <a:rPr lang="en-US" altLang="en-US" sz="1600" b="1">
                <a:solidFill>
                  <a:srgbClr val="000000"/>
                </a:solidFill>
              </a:rPr>
              <a:t>Shear</a:t>
            </a:r>
          </a:p>
          <a:p>
            <a:pPr eaLnBrk="0" hangingPunct="0">
              <a:spcBef>
                <a:spcPct val="0"/>
              </a:spcBef>
              <a:buFontTx/>
              <a:buNone/>
            </a:pPr>
            <a:r>
              <a:rPr lang="en-US" altLang="en-US" sz="1600" b="1">
                <a:solidFill>
                  <a:srgbClr val="000000"/>
                </a:solidFill>
              </a:rPr>
              <a:t>Stress</a:t>
            </a:r>
          </a:p>
        </p:txBody>
      </p:sp>
      <p:sp>
        <p:nvSpPr>
          <p:cNvPr id="41"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3903112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14403">
                                            <p:txEl>
                                              <p:pRg st="0" end="0"/>
                                            </p:txEl>
                                          </p:spTgt>
                                        </p:tgtEl>
                                        <p:attrNameLst>
                                          <p:attrName>style.visibility</p:attrName>
                                        </p:attrNameLst>
                                      </p:cBhvr>
                                      <p:to>
                                        <p:strVal val="visible"/>
                                      </p:to>
                                    </p:set>
                                    <p:anim calcmode="lin" valueType="num">
                                      <p:cBhvr additive="base">
                                        <p:cTn id="7" dur="500" fill="hold"/>
                                        <p:tgtEl>
                                          <p:spTgt spid="6144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4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403">
                                            <p:txEl>
                                              <p:pRg st="1" end="1"/>
                                            </p:txEl>
                                          </p:spTgt>
                                        </p:tgtEl>
                                        <p:attrNameLst>
                                          <p:attrName>style.visibility</p:attrName>
                                        </p:attrNameLst>
                                      </p:cBhvr>
                                      <p:to>
                                        <p:strVal val="visible"/>
                                      </p:to>
                                    </p:set>
                                    <p:anim calcmode="lin" valueType="num">
                                      <p:cBhvr additive="base">
                                        <p:cTn id="13" dur="500" fill="hold"/>
                                        <p:tgtEl>
                                          <p:spTgt spid="6144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4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403">
                                            <p:txEl>
                                              <p:pRg st="2" end="2"/>
                                            </p:txEl>
                                          </p:spTgt>
                                        </p:tgtEl>
                                        <p:attrNameLst>
                                          <p:attrName>style.visibility</p:attrName>
                                        </p:attrNameLst>
                                      </p:cBhvr>
                                      <p:to>
                                        <p:strVal val="visible"/>
                                      </p:to>
                                    </p:set>
                                    <p:anim calcmode="lin" valueType="num">
                                      <p:cBhvr additive="base">
                                        <p:cTn id="19" dur="500" fill="hold"/>
                                        <p:tgtEl>
                                          <p:spTgt spid="6144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4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403">
                                            <p:txEl>
                                              <p:pRg st="3" end="3"/>
                                            </p:txEl>
                                          </p:spTgt>
                                        </p:tgtEl>
                                        <p:attrNameLst>
                                          <p:attrName>style.visibility</p:attrName>
                                        </p:attrNameLst>
                                      </p:cBhvr>
                                      <p:to>
                                        <p:strVal val="visible"/>
                                      </p:to>
                                    </p:set>
                                    <p:anim calcmode="lin" valueType="num">
                                      <p:cBhvr additive="base">
                                        <p:cTn id="25" dur="500" fill="hold"/>
                                        <p:tgtEl>
                                          <p:spTgt spid="61440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403">
                                            <p:txEl>
                                              <p:pRg st="3" end="3"/>
                                            </p:txEl>
                                          </p:spTgt>
                                        </p:tgtEl>
                                        <p:attrNameLst>
                                          <p:attrName>ppt_y</p:attrName>
                                        </p:attrNameLst>
                                      </p:cBhvr>
                                      <p:tavLst>
                                        <p:tav tm="0">
                                          <p:val>
                                            <p:strVal val="1+#ppt_h/2"/>
                                          </p:val>
                                        </p:tav>
                                        <p:tav tm="100000">
                                          <p:val>
                                            <p:strVal val="#ppt_y"/>
                                          </p:val>
                                        </p:tav>
                                      </p:tavLst>
                                    </p:anim>
                                  </p:childTnLst>
                                </p:cTn>
                              </p:par>
                              <p:par>
                                <p:cTn id="27" presetID="1"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03" grpId="0" uiExpand="1" build="p"/>
      <p:bldP spid="4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4626" name="Rectangle 2"/>
          <p:cNvSpPr>
            <a:spLocks noGrp="1" noChangeArrowheads="1"/>
          </p:cNvSpPr>
          <p:nvPr>
            <p:ph type="title"/>
          </p:nvPr>
        </p:nvSpPr>
        <p:spPr/>
        <p:txBody>
          <a:bodyPr/>
          <a:lstStyle/>
          <a:p>
            <a:r>
              <a:rPr lang="en-US" altLang="en-US" sz="3600"/>
              <a:t>One alternative to average shear</a:t>
            </a:r>
          </a:p>
        </p:txBody>
      </p:sp>
      <p:sp>
        <p:nvSpPr>
          <p:cNvPr id="794627" name="Rectangle 3"/>
          <p:cNvSpPr>
            <a:spLocks noGrp="1" noChangeArrowheads="1"/>
          </p:cNvSpPr>
          <p:nvPr>
            <p:ph type="body" idx="1"/>
          </p:nvPr>
        </p:nvSpPr>
        <p:spPr/>
        <p:txBody>
          <a:bodyPr/>
          <a:lstStyle/>
          <a:p>
            <a:pPr>
              <a:lnSpc>
                <a:spcPct val="90000"/>
              </a:lnSpc>
            </a:pPr>
            <a:r>
              <a:rPr lang="en-US" altLang="en-US" sz="2000" dirty="0"/>
              <a:t>Possible to calculate bond load capacity</a:t>
            </a:r>
          </a:p>
          <a:p>
            <a:pPr lvl="1">
              <a:lnSpc>
                <a:spcPct val="90000"/>
              </a:lnSpc>
            </a:pPr>
            <a:r>
              <a:rPr lang="en-US" altLang="en-US" sz="1800" dirty="0"/>
              <a:t>The strength of the adhesive </a:t>
            </a:r>
            <a:r>
              <a:rPr lang="en-US" altLang="en-US" sz="1800" i="1" dirty="0"/>
              <a:t>in the absence of adherend failure</a:t>
            </a:r>
          </a:p>
          <a:p>
            <a:pPr lvl="2">
              <a:lnSpc>
                <a:spcPct val="90000"/>
              </a:lnSpc>
            </a:pPr>
            <a:r>
              <a:rPr lang="en-US" altLang="en-US" sz="1600" dirty="0"/>
              <a:t>Based on analysis by </a:t>
            </a:r>
            <a:r>
              <a:rPr lang="en-US" altLang="en-US" sz="1600" dirty="0" err="1"/>
              <a:t>Hart-Smith</a:t>
            </a:r>
            <a:endParaRPr lang="en-US" altLang="en-US" sz="1600" dirty="0"/>
          </a:p>
          <a:p>
            <a:pPr>
              <a:lnSpc>
                <a:spcPct val="90000"/>
              </a:lnSpc>
            </a:pPr>
            <a:r>
              <a:rPr lang="en-US" altLang="en-US" sz="2000" dirty="0"/>
              <a:t>Analysis actually </a:t>
            </a:r>
            <a:r>
              <a:rPr lang="en-US" altLang="en-US" sz="2000" u="sng" dirty="0"/>
              <a:t>calculates</a:t>
            </a:r>
            <a:r>
              <a:rPr lang="en-US" altLang="en-US" sz="2000" dirty="0"/>
              <a:t> influence of:</a:t>
            </a:r>
          </a:p>
          <a:p>
            <a:pPr lvl="1">
              <a:lnSpc>
                <a:spcPct val="90000"/>
              </a:lnSpc>
            </a:pPr>
            <a:r>
              <a:rPr lang="en-US" altLang="en-US" sz="1800" dirty="0"/>
              <a:t>Adhesive properties</a:t>
            </a:r>
          </a:p>
          <a:p>
            <a:pPr lvl="1">
              <a:lnSpc>
                <a:spcPct val="90000"/>
              </a:lnSpc>
            </a:pPr>
            <a:r>
              <a:rPr lang="en-US" altLang="en-US" sz="1800" dirty="0" smtClean="0"/>
              <a:t>Modulus </a:t>
            </a:r>
            <a:r>
              <a:rPr lang="en-US" altLang="en-US" sz="1800" dirty="0"/>
              <a:t>of elasticity of adherends</a:t>
            </a:r>
          </a:p>
          <a:p>
            <a:pPr lvl="1">
              <a:lnSpc>
                <a:spcPct val="90000"/>
              </a:lnSpc>
            </a:pPr>
            <a:r>
              <a:rPr lang="en-US" altLang="en-US" sz="1800" dirty="0"/>
              <a:t>Thickness of adherends</a:t>
            </a:r>
          </a:p>
          <a:p>
            <a:pPr lvl="1">
              <a:lnSpc>
                <a:spcPct val="90000"/>
              </a:lnSpc>
            </a:pPr>
            <a:r>
              <a:rPr lang="en-US" altLang="en-US" sz="1800" dirty="0"/>
              <a:t>Coefficient of thermal expansion (CTE) of adherends and </a:t>
            </a:r>
            <a:r>
              <a:rPr lang="en-US" altLang="en-US" sz="1800" dirty="0">
                <a:sym typeface="Symbol" pitchFamily="18" charset="2"/>
              </a:rPr>
              <a:t>T between cure and operating temperatures</a:t>
            </a:r>
          </a:p>
          <a:p>
            <a:pPr lvl="1">
              <a:lnSpc>
                <a:spcPct val="90000"/>
              </a:lnSpc>
            </a:pPr>
            <a:r>
              <a:rPr lang="en-US" altLang="en-US" sz="1800" dirty="0"/>
              <a:t>Service temperature effects on adhesive properties</a:t>
            </a:r>
          </a:p>
          <a:p>
            <a:pPr>
              <a:lnSpc>
                <a:spcPct val="90000"/>
              </a:lnSpc>
            </a:pPr>
            <a:r>
              <a:rPr lang="en-US" altLang="en-US" sz="2000" dirty="0"/>
              <a:t>Higher level of confidence:- actual </a:t>
            </a:r>
            <a:r>
              <a:rPr lang="en-US" altLang="en-US" sz="2000" dirty="0" smtClean="0"/>
              <a:t>potential failure load is </a:t>
            </a:r>
            <a:r>
              <a:rPr lang="en-US" altLang="en-US" sz="2000" dirty="0"/>
              <a:t>calculated</a:t>
            </a:r>
          </a:p>
          <a:p>
            <a:pPr>
              <a:lnSpc>
                <a:spcPct val="90000"/>
              </a:lnSpc>
            </a:pPr>
            <a:r>
              <a:rPr lang="en-US" altLang="en-US" sz="2000" dirty="0">
                <a:solidFill>
                  <a:srgbClr val="FF0000"/>
                </a:solidFill>
              </a:rPr>
              <a:t>Average shear model manages these by knock down </a:t>
            </a:r>
            <a:r>
              <a:rPr lang="en-US" altLang="en-US" sz="2000" dirty="0" smtClean="0">
                <a:solidFill>
                  <a:srgbClr val="FF0000"/>
                </a:solidFill>
              </a:rPr>
              <a:t>factors</a:t>
            </a:r>
          </a:p>
          <a:p>
            <a:pPr>
              <a:lnSpc>
                <a:spcPct val="90000"/>
              </a:lnSpc>
            </a:pPr>
            <a:r>
              <a:rPr lang="en-US" altLang="en-US" sz="2000" dirty="0" smtClean="0">
                <a:solidFill>
                  <a:srgbClr val="FF0000"/>
                </a:solidFill>
              </a:rPr>
              <a:t>If you want the equations email me </a:t>
            </a:r>
            <a:r>
              <a:rPr lang="en-US" altLang="en-US" sz="2000" dirty="0" smtClean="0">
                <a:solidFill>
                  <a:srgbClr val="FF0000"/>
                </a:solidFill>
                <a:hlinkClick r:id="rId3"/>
              </a:rPr>
              <a:t>max@adhesionassociates.com</a:t>
            </a:r>
            <a:r>
              <a:rPr lang="en-US" altLang="en-US" sz="2000" dirty="0" smtClean="0">
                <a:solidFill>
                  <a:srgbClr val="FF0000"/>
                </a:solidFill>
              </a:rPr>
              <a:t>  </a:t>
            </a:r>
            <a:endParaRPr lang="en-US" altLang="en-US" sz="2000" dirty="0">
              <a:solidFill>
                <a:srgbClr val="FF0000"/>
              </a:solidFill>
            </a:endParaRPr>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2587443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94627">
                                            <p:txEl>
                                              <p:pRg st="0" end="0"/>
                                            </p:txEl>
                                          </p:spTgt>
                                        </p:tgtEl>
                                        <p:attrNameLst>
                                          <p:attrName>style.visibility</p:attrName>
                                        </p:attrNameLst>
                                      </p:cBhvr>
                                      <p:to>
                                        <p:strVal val="visible"/>
                                      </p:to>
                                    </p:set>
                                    <p:anim calcmode="lin" valueType="num">
                                      <p:cBhvr additive="base">
                                        <p:cTn id="7" dur="500" fill="hold"/>
                                        <p:tgtEl>
                                          <p:spTgt spid="794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9462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94627">
                                            <p:txEl>
                                              <p:pRg st="1" end="1"/>
                                            </p:txEl>
                                          </p:spTgt>
                                        </p:tgtEl>
                                        <p:attrNameLst>
                                          <p:attrName>style.visibility</p:attrName>
                                        </p:attrNameLst>
                                      </p:cBhvr>
                                      <p:to>
                                        <p:strVal val="visible"/>
                                      </p:to>
                                    </p:set>
                                    <p:anim calcmode="lin" valueType="num">
                                      <p:cBhvr additive="base">
                                        <p:cTn id="11" dur="500" fill="hold"/>
                                        <p:tgtEl>
                                          <p:spTgt spid="79462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9462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94627">
                                            <p:txEl>
                                              <p:pRg st="2" end="2"/>
                                            </p:txEl>
                                          </p:spTgt>
                                        </p:tgtEl>
                                        <p:attrNameLst>
                                          <p:attrName>style.visibility</p:attrName>
                                        </p:attrNameLst>
                                      </p:cBhvr>
                                      <p:to>
                                        <p:strVal val="visible"/>
                                      </p:to>
                                    </p:set>
                                    <p:anim calcmode="lin" valueType="num">
                                      <p:cBhvr additive="base">
                                        <p:cTn id="15" dur="500" fill="hold"/>
                                        <p:tgtEl>
                                          <p:spTgt spid="79462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94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94627">
                                            <p:txEl>
                                              <p:pRg st="3" end="3"/>
                                            </p:txEl>
                                          </p:spTgt>
                                        </p:tgtEl>
                                        <p:attrNameLst>
                                          <p:attrName>style.visibility</p:attrName>
                                        </p:attrNameLst>
                                      </p:cBhvr>
                                      <p:to>
                                        <p:strVal val="visible"/>
                                      </p:to>
                                    </p:set>
                                    <p:anim calcmode="lin" valueType="num">
                                      <p:cBhvr additive="base">
                                        <p:cTn id="21" dur="500" fill="hold"/>
                                        <p:tgtEl>
                                          <p:spTgt spid="79462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9462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794627">
                                            <p:txEl>
                                              <p:pRg st="4" end="4"/>
                                            </p:txEl>
                                          </p:spTgt>
                                        </p:tgtEl>
                                        <p:attrNameLst>
                                          <p:attrName>style.visibility</p:attrName>
                                        </p:attrNameLst>
                                      </p:cBhvr>
                                      <p:to>
                                        <p:strVal val="visible"/>
                                      </p:to>
                                    </p:set>
                                    <p:anim calcmode="lin" valueType="num">
                                      <p:cBhvr additive="base">
                                        <p:cTn id="25" dur="500" fill="hold"/>
                                        <p:tgtEl>
                                          <p:spTgt spid="7946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94627">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94627">
                                            <p:txEl>
                                              <p:pRg st="5" end="5"/>
                                            </p:txEl>
                                          </p:spTgt>
                                        </p:tgtEl>
                                        <p:attrNameLst>
                                          <p:attrName>style.visibility</p:attrName>
                                        </p:attrNameLst>
                                      </p:cBhvr>
                                      <p:to>
                                        <p:strVal val="visible"/>
                                      </p:to>
                                    </p:set>
                                    <p:anim calcmode="lin" valueType="num">
                                      <p:cBhvr additive="base">
                                        <p:cTn id="29" dur="500" fill="hold"/>
                                        <p:tgtEl>
                                          <p:spTgt spid="79462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94627">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794627">
                                            <p:txEl>
                                              <p:pRg st="6" end="6"/>
                                            </p:txEl>
                                          </p:spTgt>
                                        </p:tgtEl>
                                        <p:attrNameLst>
                                          <p:attrName>style.visibility</p:attrName>
                                        </p:attrNameLst>
                                      </p:cBhvr>
                                      <p:to>
                                        <p:strVal val="visible"/>
                                      </p:to>
                                    </p:set>
                                    <p:anim calcmode="lin" valueType="num">
                                      <p:cBhvr additive="base">
                                        <p:cTn id="33" dur="500" fill="hold"/>
                                        <p:tgtEl>
                                          <p:spTgt spid="794627">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94627">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794627">
                                            <p:txEl>
                                              <p:pRg st="7" end="7"/>
                                            </p:txEl>
                                          </p:spTgt>
                                        </p:tgtEl>
                                        <p:attrNameLst>
                                          <p:attrName>style.visibility</p:attrName>
                                        </p:attrNameLst>
                                      </p:cBhvr>
                                      <p:to>
                                        <p:strVal val="visible"/>
                                      </p:to>
                                    </p:set>
                                    <p:anim calcmode="lin" valueType="num">
                                      <p:cBhvr additive="base">
                                        <p:cTn id="37" dur="500" fill="hold"/>
                                        <p:tgtEl>
                                          <p:spTgt spid="79462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94627">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794627">
                                            <p:txEl>
                                              <p:pRg st="8" end="8"/>
                                            </p:txEl>
                                          </p:spTgt>
                                        </p:tgtEl>
                                        <p:attrNameLst>
                                          <p:attrName>style.visibility</p:attrName>
                                        </p:attrNameLst>
                                      </p:cBhvr>
                                      <p:to>
                                        <p:strVal val="visible"/>
                                      </p:to>
                                    </p:set>
                                    <p:anim calcmode="lin" valueType="num">
                                      <p:cBhvr additive="base">
                                        <p:cTn id="41" dur="500" fill="hold"/>
                                        <p:tgtEl>
                                          <p:spTgt spid="794627">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946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794627">
                                            <p:txEl>
                                              <p:pRg st="9" end="9"/>
                                            </p:txEl>
                                          </p:spTgt>
                                        </p:tgtEl>
                                        <p:attrNameLst>
                                          <p:attrName>style.visibility</p:attrName>
                                        </p:attrNameLst>
                                      </p:cBhvr>
                                      <p:to>
                                        <p:strVal val="visible"/>
                                      </p:to>
                                    </p:set>
                                    <p:anim calcmode="lin" valueType="num">
                                      <p:cBhvr additive="base">
                                        <p:cTn id="47" dur="500" fill="hold"/>
                                        <p:tgtEl>
                                          <p:spTgt spid="794627">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946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794627">
                                            <p:txEl>
                                              <p:pRg st="10" end="10"/>
                                            </p:txEl>
                                          </p:spTgt>
                                        </p:tgtEl>
                                        <p:attrNameLst>
                                          <p:attrName>style.visibility</p:attrName>
                                        </p:attrNameLst>
                                      </p:cBhvr>
                                      <p:to>
                                        <p:strVal val="visible"/>
                                      </p:to>
                                    </p:set>
                                    <p:anim calcmode="lin" valueType="num">
                                      <p:cBhvr additive="base">
                                        <p:cTn id="53" dur="500" fill="hold"/>
                                        <p:tgtEl>
                                          <p:spTgt spid="794627">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7946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794627">
                                            <p:txEl>
                                              <p:pRg st="11" end="11"/>
                                            </p:txEl>
                                          </p:spTgt>
                                        </p:tgtEl>
                                        <p:attrNameLst>
                                          <p:attrName>style.visibility</p:attrName>
                                        </p:attrNameLst>
                                      </p:cBhvr>
                                      <p:to>
                                        <p:strVal val="visible"/>
                                      </p:to>
                                    </p:set>
                                    <p:anim calcmode="lin" valueType="num">
                                      <p:cBhvr additive="base">
                                        <p:cTn id="59" dur="500" fill="hold"/>
                                        <p:tgtEl>
                                          <p:spTgt spid="794627">
                                            <p:txEl>
                                              <p:pRg st="11" end="1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794627">
                                            <p:txEl>
                                              <p:pRg st="11" end="11"/>
                                            </p:txEl>
                                          </p:spTgt>
                                        </p:tgtEl>
                                        <p:attrNameLst>
                                          <p:attrName>ppt_y</p:attrName>
                                        </p:attrNameLst>
                                      </p:cBhvr>
                                      <p:tavLst>
                                        <p:tav tm="0">
                                          <p:val>
                                            <p:strVal val="1+#ppt_h/2"/>
                                          </p:val>
                                        </p:tav>
                                        <p:tav tm="100000">
                                          <p:val>
                                            <p:strVal val="#ppt_y"/>
                                          </p:val>
                                        </p:tav>
                                      </p:tavLst>
                                    </p:anim>
                                  </p:childTnLst>
                                </p:cTn>
                              </p:par>
                              <p:par>
                                <p:cTn id="61" presetID="1" presetClass="entr" presetSubtype="0" fill="hold" grpId="0" nodeType="withEffect">
                                  <p:stCondLst>
                                    <p:cond delay="0"/>
                                  </p:stCondLst>
                                  <p:childTnLst>
                                    <p:set>
                                      <p:cBhvr>
                                        <p:cTn id="6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4627" grpId="0" uiExpand="1" build="p"/>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en-US" sz="3600"/>
              <a:t>Applying the load capacity method</a:t>
            </a:r>
          </a:p>
        </p:txBody>
      </p:sp>
      <p:sp>
        <p:nvSpPr>
          <p:cNvPr id="66563" name="Rectangle 3"/>
          <p:cNvSpPr>
            <a:spLocks noGrp="1" noChangeArrowheads="1"/>
          </p:cNvSpPr>
          <p:nvPr>
            <p:ph type="body" sz="half" idx="1"/>
          </p:nvPr>
        </p:nvSpPr>
        <p:spPr>
          <a:xfrm>
            <a:off x="495300" y="1508125"/>
            <a:ext cx="3951288" cy="4121150"/>
          </a:xfrm>
        </p:spPr>
        <p:txBody>
          <a:bodyPr/>
          <a:lstStyle/>
          <a:p>
            <a:pPr>
              <a:lnSpc>
                <a:spcPct val="80000"/>
              </a:lnSpc>
            </a:pPr>
            <a:r>
              <a:rPr lang="en-US" altLang="en-US" sz="2000" dirty="0"/>
              <a:t>Analysis determines </a:t>
            </a:r>
            <a:r>
              <a:rPr lang="en-US" altLang="en-US" sz="2000" u="sng" dirty="0"/>
              <a:t>potential</a:t>
            </a:r>
            <a:r>
              <a:rPr lang="en-US" altLang="en-US" sz="2000" dirty="0"/>
              <a:t> bond strength</a:t>
            </a:r>
          </a:p>
          <a:p>
            <a:pPr>
              <a:lnSpc>
                <a:spcPct val="80000"/>
              </a:lnSpc>
            </a:pPr>
            <a:r>
              <a:rPr lang="en-US" altLang="en-US" sz="1800" dirty="0" smtClean="0"/>
              <a:t>Adherend strength linear with thickness</a:t>
            </a:r>
          </a:p>
          <a:p>
            <a:pPr>
              <a:lnSpc>
                <a:spcPct val="80000"/>
              </a:lnSpc>
            </a:pPr>
            <a:r>
              <a:rPr lang="en-US" altLang="en-US" sz="1800" dirty="0" smtClean="0"/>
              <a:t>Adhesive </a:t>
            </a:r>
            <a:r>
              <a:rPr lang="en-US" altLang="en-US" sz="1800" dirty="0"/>
              <a:t>strength depends on SQRT of adherend thickness</a:t>
            </a:r>
          </a:p>
          <a:p>
            <a:pPr>
              <a:lnSpc>
                <a:spcPct val="80000"/>
              </a:lnSpc>
            </a:pPr>
            <a:r>
              <a:rPr lang="en-US" altLang="en-US" sz="1800" dirty="0"/>
              <a:t>Left of cross-over, adherend is weaker than adhesive</a:t>
            </a:r>
          </a:p>
          <a:p>
            <a:pPr lvl="1">
              <a:lnSpc>
                <a:spcPct val="80000"/>
              </a:lnSpc>
            </a:pPr>
            <a:r>
              <a:rPr lang="en-US" altLang="en-US" sz="1600" dirty="0"/>
              <a:t>Adhesive will </a:t>
            </a:r>
            <a:r>
              <a:rPr lang="en-US" altLang="en-US" sz="1600" i="1" dirty="0"/>
              <a:t>never </a:t>
            </a:r>
            <a:r>
              <a:rPr lang="en-US" altLang="en-US" sz="1600" dirty="0"/>
              <a:t>fail</a:t>
            </a:r>
          </a:p>
          <a:p>
            <a:pPr>
              <a:lnSpc>
                <a:spcPct val="80000"/>
              </a:lnSpc>
            </a:pPr>
            <a:r>
              <a:rPr lang="en-US" altLang="en-US" sz="1800" dirty="0"/>
              <a:t>Right of cross-over adhesive is critical before structure</a:t>
            </a:r>
          </a:p>
          <a:p>
            <a:pPr lvl="1">
              <a:lnSpc>
                <a:spcPct val="80000"/>
              </a:lnSpc>
            </a:pPr>
            <a:r>
              <a:rPr lang="en-US" altLang="en-US" sz="1600" dirty="0" smtClean="0"/>
              <a:t>Undesirable, must be supported by extensive testing</a:t>
            </a:r>
            <a:endParaRPr lang="en-US" altLang="en-US" sz="1600" dirty="0"/>
          </a:p>
          <a:p>
            <a:pPr>
              <a:lnSpc>
                <a:spcPct val="80000"/>
              </a:lnSpc>
            </a:pPr>
            <a:r>
              <a:rPr lang="en-US" altLang="en-US" sz="1800" dirty="0" smtClean="0">
                <a:solidFill>
                  <a:srgbClr val="FF0000"/>
                </a:solidFill>
              </a:rPr>
              <a:t>Overlap </a:t>
            </a:r>
            <a:r>
              <a:rPr lang="en-US" altLang="en-US" sz="1800" dirty="0">
                <a:solidFill>
                  <a:srgbClr val="FF0000"/>
                </a:solidFill>
              </a:rPr>
              <a:t>MUST be adequate</a:t>
            </a:r>
          </a:p>
          <a:p>
            <a:pPr>
              <a:lnSpc>
                <a:spcPct val="80000"/>
              </a:lnSpc>
            </a:pPr>
            <a:r>
              <a:rPr lang="en-US" altLang="en-US" sz="1800" dirty="0">
                <a:solidFill>
                  <a:srgbClr val="FF0000"/>
                </a:solidFill>
              </a:rPr>
              <a:t>Processing must be </a:t>
            </a:r>
            <a:r>
              <a:rPr lang="en-US" altLang="en-US" sz="1800" dirty="0" smtClean="0">
                <a:solidFill>
                  <a:srgbClr val="FF0000"/>
                </a:solidFill>
              </a:rPr>
              <a:t>valid</a:t>
            </a:r>
            <a:endParaRPr lang="en-US" altLang="en-US" sz="1800" dirty="0" smtClean="0">
              <a:solidFill>
                <a:srgbClr val="FF0000"/>
              </a:solidFill>
            </a:endParaRPr>
          </a:p>
        </p:txBody>
      </p:sp>
      <p:sp>
        <p:nvSpPr>
          <p:cNvPr id="66616" name="Arc 56"/>
          <p:cNvSpPr>
            <a:spLocks/>
          </p:cNvSpPr>
          <p:nvPr/>
        </p:nvSpPr>
        <p:spPr bwMode="auto">
          <a:xfrm>
            <a:off x="5362575" y="2279650"/>
            <a:ext cx="3024188" cy="2019300"/>
          </a:xfrm>
          <a:custGeom>
            <a:avLst/>
            <a:gdLst>
              <a:gd name="G0" fmla="+- 21600 0 0"/>
              <a:gd name="G1" fmla="+- 21600 0 0"/>
              <a:gd name="G2" fmla="+- 21600 0 0"/>
              <a:gd name="T0" fmla="*/ 0 w 21600"/>
              <a:gd name="T1" fmla="*/ 21600 h 21600"/>
              <a:gd name="T2" fmla="*/ 2159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4"/>
                  <a:pt x="9664" y="5"/>
                  <a:pt x="21590" y="0"/>
                </a:cubicBezTo>
              </a:path>
              <a:path w="21600" h="21600" stroke="0" extrusionOk="0">
                <a:moveTo>
                  <a:pt x="0" y="21600"/>
                </a:moveTo>
                <a:cubicBezTo>
                  <a:pt x="0" y="9674"/>
                  <a:pt x="9664" y="5"/>
                  <a:pt x="21590" y="0"/>
                </a:cubicBezTo>
                <a:lnTo>
                  <a:pt x="21600" y="21600"/>
                </a:lnTo>
                <a:close/>
              </a:path>
            </a:pathLst>
          </a:custGeom>
          <a:noFill/>
          <a:ln w="50800" cap="rnd">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6617" name="Rectangle 57"/>
          <p:cNvSpPr>
            <a:spLocks noChangeArrowheads="1"/>
          </p:cNvSpPr>
          <p:nvPr/>
        </p:nvSpPr>
        <p:spPr bwMode="auto">
          <a:xfrm>
            <a:off x="7864475" y="2247900"/>
            <a:ext cx="728663"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lvl1pPr defTabSz="739775">
              <a:spcBef>
                <a:spcPct val="0"/>
              </a:spcBef>
              <a:defRPr>
                <a:solidFill>
                  <a:schemeClr val="tx1"/>
                </a:solidFill>
                <a:latin typeface="Arial" pitchFamily="34" charset="0"/>
                <a:cs typeface="Arial" pitchFamily="34" charset="0"/>
              </a:defRPr>
            </a:lvl1pPr>
            <a:lvl2pPr marL="411163" defTabSz="739775">
              <a:spcBef>
                <a:spcPct val="0"/>
              </a:spcBef>
              <a:defRPr>
                <a:solidFill>
                  <a:schemeClr val="tx1"/>
                </a:solidFill>
                <a:latin typeface="Arial" pitchFamily="34" charset="0"/>
                <a:cs typeface="Arial" pitchFamily="34" charset="0"/>
              </a:defRPr>
            </a:lvl2pPr>
            <a:lvl3pPr marL="822325" defTabSz="739775">
              <a:spcBef>
                <a:spcPct val="0"/>
              </a:spcBef>
              <a:defRPr>
                <a:solidFill>
                  <a:schemeClr val="tx1"/>
                </a:solidFill>
                <a:latin typeface="Arial" pitchFamily="34" charset="0"/>
                <a:cs typeface="Arial" pitchFamily="34" charset="0"/>
              </a:defRPr>
            </a:lvl3pPr>
            <a:lvl4pPr marL="1235075" defTabSz="739775">
              <a:spcBef>
                <a:spcPct val="0"/>
              </a:spcBef>
              <a:defRPr>
                <a:solidFill>
                  <a:schemeClr val="tx1"/>
                </a:solidFill>
                <a:latin typeface="Arial" pitchFamily="34" charset="0"/>
                <a:cs typeface="Arial" pitchFamily="34" charset="0"/>
              </a:defRPr>
            </a:lvl4pPr>
            <a:lvl5pPr marL="1646238" defTabSz="739775">
              <a:spcBef>
                <a:spcPct val="0"/>
              </a:spcBef>
              <a:defRPr>
                <a:solidFill>
                  <a:schemeClr val="tx1"/>
                </a:solidFill>
                <a:latin typeface="Arial" pitchFamily="34" charset="0"/>
                <a:cs typeface="Arial" pitchFamily="34" charset="0"/>
              </a:defRPr>
            </a:lvl5pPr>
            <a:lvl6pPr marL="2103438" defTabSz="739775" fontAlgn="base">
              <a:spcBef>
                <a:spcPct val="0"/>
              </a:spcBef>
              <a:spcAft>
                <a:spcPct val="0"/>
              </a:spcAft>
              <a:defRPr>
                <a:solidFill>
                  <a:schemeClr val="tx1"/>
                </a:solidFill>
                <a:latin typeface="Arial" pitchFamily="34" charset="0"/>
                <a:cs typeface="Arial" pitchFamily="34" charset="0"/>
              </a:defRPr>
            </a:lvl6pPr>
            <a:lvl7pPr marL="2560638" defTabSz="739775" fontAlgn="base">
              <a:spcBef>
                <a:spcPct val="0"/>
              </a:spcBef>
              <a:spcAft>
                <a:spcPct val="0"/>
              </a:spcAft>
              <a:defRPr>
                <a:solidFill>
                  <a:schemeClr val="tx1"/>
                </a:solidFill>
                <a:latin typeface="Arial" pitchFamily="34" charset="0"/>
                <a:cs typeface="Arial" pitchFamily="34" charset="0"/>
              </a:defRPr>
            </a:lvl7pPr>
            <a:lvl8pPr marL="3017838" defTabSz="739775" fontAlgn="base">
              <a:spcBef>
                <a:spcPct val="0"/>
              </a:spcBef>
              <a:spcAft>
                <a:spcPct val="0"/>
              </a:spcAft>
              <a:defRPr>
                <a:solidFill>
                  <a:schemeClr val="tx1"/>
                </a:solidFill>
                <a:latin typeface="Arial" pitchFamily="34" charset="0"/>
                <a:cs typeface="Arial" pitchFamily="34" charset="0"/>
              </a:defRPr>
            </a:lvl8pPr>
            <a:lvl9pPr marL="3475038" defTabSz="739775" fontAlgn="base">
              <a:spcBef>
                <a:spcPct val="0"/>
              </a:spcBef>
              <a:spcAft>
                <a:spcPct val="0"/>
              </a:spcAft>
              <a:defRPr>
                <a:solidFill>
                  <a:schemeClr val="tx1"/>
                </a:solidFill>
                <a:latin typeface="Arial" pitchFamily="34" charset="0"/>
                <a:cs typeface="Arial" pitchFamily="34" charset="0"/>
              </a:defRPr>
            </a:lvl9pPr>
          </a:lstStyle>
          <a:p>
            <a:pPr eaLnBrk="0" hangingPunct="0">
              <a:buFontTx/>
              <a:buNone/>
            </a:pPr>
            <a:r>
              <a:rPr lang="en-US" altLang="en-US" sz="1600" b="1"/>
              <a:t>Shear</a:t>
            </a:r>
          </a:p>
        </p:txBody>
      </p:sp>
      <p:sp>
        <p:nvSpPr>
          <p:cNvPr id="66618" name="Rectangle 58"/>
          <p:cNvSpPr>
            <a:spLocks noChangeArrowheads="1"/>
          </p:cNvSpPr>
          <p:nvPr/>
        </p:nvSpPr>
        <p:spPr bwMode="auto">
          <a:xfrm>
            <a:off x="5708650" y="4298950"/>
            <a:ext cx="349250"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lvl1pPr defTabSz="739775">
              <a:spcBef>
                <a:spcPct val="0"/>
              </a:spcBef>
              <a:defRPr>
                <a:solidFill>
                  <a:schemeClr val="tx1"/>
                </a:solidFill>
                <a:latin typeface="Arial" pitchFamily="34" charset="0"/>
                <a:cs typeface="Arial" pitchFamily="34" charset="0"/>
              </a:defRPr>
            </a:lvl1pPr>
            <a:lvl2pPr marL="411163" defTabSz="739775">
              <a:spcBef>
                <a:spcPct val="0"/>
              </a:spcBef>
              <a:defRPr>
                <a:solidFill>
                  <a:schemeClr val="tx1"/>
                </a:solidFill>
                <a:latin typeface="Arial" pitchFamily="34" charset="0"/>
                <a:cs typeface="Arial" pitchFamily="34" charset="0"/>
              </a:defRPr>
            </a:lvl2pPr>
            <a:lvl3pPr marL="822325" defTabSz="739775">
              <a:spcBef>
                <a:spcPct val="0"/>
              </a:spcBef>
              <a:defRPr>
                <a:solidFill>
                  <a:schemeClr val="tx1"/>
                </a:solidFill>
                <a:latin typeface="Arial" pitchFamily="34" charset="0"/>
                <a:cs typeface="Arial" pitchFamily="34" charset="0"/>
              </a:defRPr>
            </a:lvl3pPr>
            <a:lvl4pPr marL="1235075" defTabSz="739775">
              <a:spcBef>
                <a:spcPct val="0"/>
              </a:spcBef>
              <a:defRPr>
                <a:solidFill>
                  <a:schemeClr val="tx1"/>
                </a:solidFill>
                <a:latin typeface="Arial" pitchFamily="34" charset="0"/>
                <a:cs typeface="Arial" pitchFamily="34" charset="0"/>
              </a:defRPr>
            </a:lvl4pPr>
            <a:lvl5pPr marL="1646238" defTabSz="739775">
              <a:spcBef>
                <a:spcPct val="0"/>
              </a:spcBef>
              <a:defRPr>
                <a:solidFill>
                  <a:schemeClr val="tx1"/>
                </a:solidFill>
                <a:latin typeface="Arial" pitchFamily="34" charset="0"/>
                <a:cs typeface="Arial" pitchFamily="34" charset="0"/>
              </a:defRPr>
            </a:lvl5pPr>
            <a:lvl6pPr marL="2103438" defTabSz="739775" fontAlgn="base">
              <a:spcBef>
                <a:spcPct val="0"/>
              </a:spcBef>
              <a:spcAft>
                <a:spcPct val="0"/>
              </a:spcAft>
              <a:defRPr>
                <a:solidFill>
                  <a:schemeClr val="tx1"/>
                </a:solidFill>
                <a:latin typeface="Arial" pitchFamily="34" charset="0"/>
                <a:cs typeface="Arial" pitchFamily="34" charset="0"/>
              </a:defRPr>
            </a:lvl6pPr>
            <a:lvl7pPr marL="2560638" defTabSz="739775" fontAlgn="base">
              <a:spcBef>
                <a:spcPct val="0"/>
              </a:spcBef>
              <a:spcAft>
                <a:spcPct val="0"/>
              </a:spcAft>
              <a:defRPr>
                <a:solidFill>
                  <a:schemeClr val="tx1"/>
                </a:solidFill>
                <a:latin typeface="Arial" pitchFamily="34" charset="0"/>
                <a:cs typeface="Arial" pitchFamily="34" charset="0"/>
              </a:defRPr>
            </a:lvl7pPr>
            <a:lvl8pPr marL="3017838" defTabSz="739775" fontAlgn="base">
              <a:spcBef>
                <a:spcPct val="0"/>
              </a:spcBef>
              <a:spcAft>
                <a:spcPct val="0"/>
              </a:spcAft>
              <a:defRPr>
                <a:solidFill>
                  <a:schemeClr val="tx1"/>
                </a:solidFill>
                <a:latin typeface="Arial" pitchFamily="34" charset="0"/>
                <a:cs typeface="Arial" pitchFamily="34" charset="0"/>
              </a:defRPr>
            </a:lvl8pPr>
            <a:lvl9pPr marL="3475038" defTabSz="739775" fontAlgn="base">
              <a:spcBef>
                <a:spcPct val="0"/>
              </a:spcBef>
              <a:spcAft>
                <a:spcPct val="0"/>
              </a:spcAft>
              <a:defRPr>
                <a:solidFill>
                  <a:schemeClr val="tx1"/>
                </a:solidFill>
                <a:latin typeface="Arial" pitchFamily="34" charset="0"/>
                <a:cs typeface="Arial" pitchFamily="34" charset="0"/>
              </a:defRPr>
            </a:lvl9pPr>
          </a:lstStyle>
          <a:p>
            <a:pPr eaLnBrk="0" hangingPunct="0">
              <a:buFontTx/>
              <a:buNone/>
            </a:pPr>
            <a:r>
              <a:rPr lang="en-US" altLang="en-US" b="1">
                <a:solidFill>
                  <a:srgbClr val="000000"/>
                </a:solidFill>
              </a:rPr>
              <a:t>A</a:t>
            </a:r>
          </a:p>
        </p:txBody>
      </p:sp>
      <p:grpSp>
        <p:nvGrpSpPr>
          <p:cNvPr id="66619" name="Group 59"/>
          <p:cNvGrpSpPr>
            <a:grpSpLocks/>
          </p:cNvGrpSpPr>
          <p:nvPr/>
        </p:nvGrpSpPr>
        <p:grpSpPr bwMode="auto">
          <a:xfrm>
            <a:off x="5783263" y="2132013"/>
            <a:ext cx="1479550" cy="2157412"/>
            <a:chOff x="3714" y="1423"/>
            <a:chExt cx="932" cy="1359"/>
          </a:xfrm>
        </p:grpSpPr>
        <p:sp>
          <p:nvSpPr>
            <p:cNvPr id="66620" name="Line 60"/>
            <p:cNvSpPr>
              <a:spLocks noChangeShapeType="1"/>
            </p:cNvSpPr>
            <p:nvPr/>
          </p:nvSpPr>
          <p:spPr bwMode="auto">
            <a:xfrm>
              <a:off x="3759" y="1423"/>
              <a:ext cx="0" cy="1052"/>
            </a:xfrm>
            <a:prstGeom prst="line">
              <a:avLst/>
            </a:prstGeom>
            <a:noFill/>
            <a:ln w="25400">
              <a:solidFill>
                <a:srgbClr val="000000"/>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6621" name="Line 61"/>
            <p:cNvSpPr>
              <a:spLocks noChangeShapeType="1"/>
            </p:cNvSpPr>
            <p:nvPr/>
          </p:nvSpPr>
          <p:spPr bwMode="auto">
            <a:xfrm>
              <a:off x="4646" y="1620"/>
              <a:ext cx="0" cy="1162"/>
            </a:xfrm>
            <a:prstGeom prst="line">
              <a:avLst/>
            </a:prstGeom>
            <a:noFill/>
            <a:ln w="50800">
              <a:solidFill>
                <a:srgbClr val="FF0000"/>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6622" name="Rectangle 62"/>
            <p:cNvSpPr>
              <a:spLocks noChangeArrowheads="1"/>
            </p:cNvSpPr>
            <p:nvPr/>
          </p:nvSpPr>
          <p:spPr bwMode="auto">
            <a:xfrm>
              <a:off x="3714" y="2428"/>
              <a:ext cx="904" cy="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lvl1pPr defTabSz="739775">
                <a:spcBef>
                  <a:spcPct val="0"/>
                </a:spcBef>
                <a:defRPr>
                  <a:solidFill>
                    <a:schemeClr val="tx1"/>
                  </a:solidFill>
                  <a:latin typeface="Arial" pitchFamily="34" charset="0"/>
                  <a:cs typeface="Arial" pitchFamily="34" charset="0"/>
                </a:defRPr>
              </a:lvl1pPr>
              <a:lvl2pPr marL="411163" defTabSz="739775">
                <a:spcBef>
                  <a:spcPct val="0"/>
                </a:spcBef>
                <a:defRPr>
                  <a:solidFill>
                    <a:schemeClr val="tx1"/>
                  </a:solidFill>
                  <a:latin typeface="Arial" pitchFamily="34" charset="0"/>
                  <a:cs typeface="Arial" pitchFamily="34" charset="0"/>
                </a:defRPr>
              </a:lvl2pPr>
              <a:lvl3pPr marL="822325" defTabSz="739775">
                <a:spcBef>
                  <a:spcPct val="0"/>
                </a:spcBef>
                <a:defRPr>
                  <a:solidFill>
                    <a:schemeClr val="tx1"/>
                  </a:solidFill>
                  <a:latin typeface="Arial" pitchFamily="34" charset="0"/>
                  <a:cs typeface="Arial" pitchFamily="34" charset="0"/>
                </a:defRPr>
              </a:lvl3pPr>
              <a:lvl4pPr marL="1235075" defTabSz="739775">
                <a:spcBef>
                  <a:spcPct val="0"/>
                </a:spcBef>
                <a:defRPr>
                  <a:solidFill>
                    <a:schemeClr val="tx1"/>
                  </a:solidFill>
                  <a:latin typeface="Arial" pitchFamily="34" charset="0"/>
                  <a:cs typeface="Arial" pitchFamily="34" charset="0"/>
                </a:defRPr>
              </a:lvl4pPr>
              <a:lvl5pPr marL="1646238" defTabSz="739775">
                <a:spcBef>
                  <a:spcPct val="0"/>
                </a:spcBef>
                <a:defRPr>
                  <a:solidFill>
                    <a:schemeClr val="tx1"/>
                  </a:solidFill>
                  <a:latin typeface="Arial" pitchFamily="34" charset="0"/>
                  <a:cs typeface="Arial" pitchFamily="34" charset="0"/>
                </a:defRPr>
              </a:lvl5pPr>
              <a:lvl6pPr marL="2103438" defTabSz="739775" fontAlgn="base">
                <a:spcBef>
                  <a:spcPct val="0"/>
                </a:spcBef>
                <a:spcAft>
                  <a:spcPct val="0"/>
                </a:spcAft>
                <a:defRPr>
                  <a:solidFill>
                    <a:schemeClr val="tx1"/>
                  </a:solidFill>
                  <a:latin typeface="Arial" pitchFamily="34" charset="0"/>
                  <a:cs typeface="Arial" pitchFamily="34" charset="0"/>
                </a:defRPr>
              </a:lvl6pPr>
              <a:lvl7pPr marL="2560638" defTabSz="739775" fontAlgn="base">
                <a:spcBef>
                  <a:spcPct val="0"/>
                </a:spcBef>
                <a:spcAft>
                  <a:spcPct val="0"/>
                </a:spcAft>
                <a:defRPr>
                  <a:solidFill>
                    <a:schemeClr val="tx1"/>
                  </a:solidFill>
                  <a:latin typeface="Arial" pitchFamily="34" charset="0"/>
                  <a:cs typeface="Arial" pitchFamily="34" charset="0"/>
                </a:defRPr>
              </a:lvl7pPr>
              <a:lvl8pPr marL="3017838" defTabSz="739775" fontAlgn="base">
                <a:spcBef>
                  <a:spcPct val="0"/>
                </a:spcBef>
                <a:spcAft>
                  <a:spcPct val="0"/>
                </a:spcAft>
                <a:defRPr>
                  <a:solidFill>
                    <a:schemeClr val="tx1"/>
                  </a:solidFill>
                  <a:latin typeface="Arial" pitchFamily="34" charset="0"/>
                  <a:cs typeface="Arial" pitchFamily="34" charset="0"/>
                </a:defRPr>
              </a:lvl8pPr>
              <a:lvl9pPr marL="3475038" defTabSz="739775" fontAlgn="base">
                <a:spcBef>
                  <a:spcPct val="0"/>
                </a:spcBef>
                <a:spcAft>
                  <a:spcPct val="0"/>
                </a:spcAft>
                <a:defRPr>
                  <a:solidFill>
                    <a:schemeClr val="tx1"/>
                  </a:solidFill>
                  <a:latin typeface="Arial" pitchFamily="34" charset="0"/>
                  <a:cs typeface="Arial" pitchFamily="34" charset="0"/>
                </a:defRPr>
              </a:lvl9pPr>
            </a:lstStyle>
            <a:p>
              <a:pPr eaLnBrk="0" hangingPunct="0">
                <a:buFontTx/>
                <a:buNone/>
              </a:pPr>
              <a:r>
                <a:rPr lang="en-US" altLang="en-US" sz="1400" b="1" dirty="0">
                  <a:solidFill>
                    <a:srgbClr val="000000"/>
                  </a:solidFill>
                </a:rPr>
                <a:t>Bond stronger </a:t>
              </a:r>
            </a:p>
          </p:txBody>
        </p:sp>
        <p:sp>
          <p:nvSpPr>
            <p:cNvPr id="66623" name="AutoShape 63"/>
            <p:cNvSpPr>
              <a:spLocks noChangeArrowheads="1"/>
            </p:cNvSpPr>
            <p:nvPr/>
          </p:nvSpPr>
          <p:spPr bwMode="auto">
            <a:xfrm flipH="1">
              <a:off x="4241" y="2048"/>
              <a:ext cx="326" cy="182"/>
            </a:xfrm>
            <a:prstGeom prst="rightArrow">
              <a:avLst>
                <a:gd name="adj1" fmla="val 50000"/>
                <a:gd name="adj2" fmla="val 89569"/>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66624" name="Rectangle 64"/>
          <p:cNvSpPr>
            <a:spLocks noChangeArrowheads="1"/>
          </p:cNvSpPr>
          <p:nvPr/>
        </p:nvSpPr>
        <p:spPr bwMode="auto">
          <a:xfrm>
            <a:off x="7496175" y="4298950"/>
            <a:ext cx="349250"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lvl1pPr defTabSz="739775">
              <a:spcBef>
                <a:spcPct val="0"/>
              </a:spcBef>
              <a:defRPr>
                <a:solidFill>
                  <a:schemeClr val="tx1"/>
                </a:solidFill>
                <a:latin typeface="Arial" pitchFamily="34" charset="0"/>
                <a:cs typeface="Arial" pitchFamily="34" charset="0"/>
              </a:defRPr>
            </a:lvl1pPr>
            <a:lvl2pPr marL="411163" defTabSz="739775">
              <a:spcBef>
                <a:spcPct val="0"/>
              </a:spcBef>
              <a:defRPr>
                <a:solidFill>
                  <a:schemeClr val="tx1"/>
                </a:solidFill>
                <a:latin typeface="Arial" pitchFamily="34" charset="0"/>
                <a:cs typeface="Arial" pitchFamily="34" charset="0"/>
              </a:defRPr>
            </a:lvl2pPr>
            <a:lvl3pPr marL="822325" defTabSz="739775">
              <a:spcBef>
                <a:spcPct val="0"/>
              </a:spcBef>
              <a:defRPr>
                <a:solidFill>
                  <a:schemeClr val="tx1"/>
                </a:solidFill>
                <a:latin typeface="Arial" pitchFamily="34" charset="0"/>
                <a:cs typeface="Arial" pitchFamily="34" charset="0"/>
              </a:defRPr>
            </a:lvl3pPr>
            <a:lvl4pPr marL="1235075" defTabSz="739775">
              <a:spcBef>
                <a:spcPct val="0"/>
              </a:spcBef>
              <a:defRPr>
                <a:solidFill>
                  <a:schemeClr val="tx1"/>
                </a:solidFill>
                <a:latin typeface="Arial" pitchFamily="34" charset="0"/>
                <a:cs typeface="Arial" pitchFamily="34" charset="0"/>
              </a:defRPr>
            </a:lvl4pPr>
            <a:lvl5pPr marL="1646238" defTabSz="739775">
              <a:spcBef>
                <a:spcPct val="0"/>
              </a:spcBef>
              <a:defRPr>
                <a:solidFill>
                  <a:schemeClr val="tx1"/>
                </a:solidFill>
                <a:latin typeface="Arial" pitchFamily="34" charset="0"/>
                <a:cs typeface="Arial" pitchFamily="34" charset="0"/>
              </a:defRPr>
            </a:lvl5pPr>
            <a:lvl6pPr marL="2103438" defTabSz="739775" fontAlgn="base">
              <a:spcBef>
                <a:spcPct val="0"/>
              </a:spcBef>
              <a:spcAft>
                <a:spcPct val="0"/>
              </a:spcAft>
              <a:defRPr>
                <a:solidFill>
                  <a:schemeClr val="tx1"/>
                </a:solidFill>
                <a:latin typeface="Arial" pitchFamily="34" charset="0"/>
                <a:cs typeface="Arial" pitchFamily="34" charset="0"/>
              </a:defRPr>
            </a:lvl6pPr>
            <a:lvl7pPr marL="2560638" defTabSz="739775" fontAlgn="base">
              <a:spcBef>
                <a:spcPct val="0"/>
              </a:spcBef>
              <a:spcAft>
                <a:spcPct val="0"/>
              </a:spcAft>
              <a:defRPr>
                <a:solidFill>
                  <a:schemeClr val="tx1"/>
                </a:solidFill>
                <a:latin typeface="Arial" pitchFamily="34" charset="0"/>
                <a:cs typeface="Arial" pitchFamily="34" charset="0"/>
              </a:defRPr>
            </a:lvl7pPr>
            <a:lvl8pPr marL="3017838" defTabSz="739775" fontAlgn="base">
              <a:spcBef>
                <a:spcPct val="0"/>
              </a:spcBef>
              <a:spcAft>
                <a:spcPct val="0"/>
              </a:spcAft>
              <a:defRPr>
                <a:solidFill>
                  <a:schemeClr val="tx1"/>
                </a:solidFill>
                <a:latin typeface="Arial" pitchFamily="34" charset="0"/>
                <a:cs typeface="Arial" pitchFamily="34" charset="0"/>
              </a:defRPr>
            </a:lvl8pPr>
            <a:lvl9pPr marL="3475038" defTabSz="739775" fontAlgn="base">
              <a:spcBef>
                <a:spcPct val="0"/>
              </a:spcBef>
              <a:spcAft>
                <a:spcPct val="0"/>
              </a:spcAft>
              <a:defRPr>
                <a:solidFill>
                  <a:schemeClr val="tx1"/>
                </a:solidFill>
                <a:latin typeface="Arial" pitchFamily="34" charset="0"/>
                <a:cs typeface="Arial" pitchFamily="34" charset="0"/>
              </a:defRPr>
            </a:lvl9pPr>
          </a:lstStyle>
          <a:p>
            <a:pPr eaLnBrk="0" hangingPunct="0">
              <a:buFontTx/>
              <a:buNone/>
            </a:pPr>
            <a:r>
              <a:rPr lang="en-US" altLang="en-US" b="1">
                <a:solidFill>
                  <a:srgbClr val="000000"/>
                </a:solidFill>
              </a:rPr>
              <a:t>B</a:t>
            </a:r>
          </a:p>
        </p:txBody>
      </p:sp>
      <p:grpSp>
        <p:nvGrpSpPr>
          <p:cNvPr id="66625" name="Group 65"/>
          <p:cNvGrpSpPr>
            <a:grpSpLocks/>
          </p:cNvGrpSpPr>
          <p:nvPr/>
        </p:nvGrpSpPr>
        <p:grpSpPr bwMode="auto">
          <a:xfrm>
            <a:off x="5332413" y="1574800"/>
            <a:ext cx="3152775" cy="2732088"/>
            <a:chOff x="3430" y="1072"/>
            <a:chExt cx="1986" cy="1721"/>
          </a:xfrm>
        </p:grpSpPr>
        <p:sp>
          <p:nvSpPr>
            <p:cNvPr id="66626" name="Line 66"/>
            <p:cNvSpPr>
              <a:spLocks noChangeShapeType="1"/>
            </p:cNvSpPr>
            <p:nvPr/>
          </p:nvSpPr>
          <p:spPr bwMode="auto">
            <a:xfrm flipH="1">
              <a:off x="3430" y="1286"/>
              <a:ext cx="1542" cy="1507"/>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6627" name="Rectangle 67"/>
            <p:cNvSpPr>
              <a:spLocks noChangeArrowheads="1"/>
            </p:cNvSpPr>
            <p:nvPr/>
          </p:nvSpPr>
          <p:spPr bwMode="auto">
            <a:xfrm>
              <a:off x="4268" y="1072"/>
              <a:ext cx="1148"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lvl1pPr defTabSz="739775">
                <a:spcBef>
                  <a:spcPct val="0"/>
                </a:spcBef>
                <a:defRPr>
                  <a:solidFill>
                    <a:schemeClr val="tx1"/>
                  </a:solidFill>
                  <a:latin typeface="Arial" pitchFamily="34" charset="0"/>
                  <a:cs typeface="Arial" pitchFamily="34" charset="0"/>
                </a:defRPr>
              </a:lvl1pPr>
              <a:lvl2pPr marL="411163" defTabSz="739775">
                <a:spcBef>
                  <a:spcPct val="0"/>
                </a:spcBef>
                <a:defRPr>
                  <a:solidFill>
                    <a:schemeClr val="tx1"/>
                  </a:solidFill>
                  <a:latin typeface="Arial" pitchFamily="34" charset="0"/>
                  <a:cs typeface="Arial" pitchFamily="34" charset="0"/>
                </a:defRPr>
              </a:lvl2pPr>
              <a:lvl3pPr marL="822325" defTabSz="739775">
                <a:spcBef>
                  <a:spcPct val="0"/>
                </a:spcBef>
                <a:defRPr>
                  <a:solidFill>
                    <a:schemeClr val="tx1"/>
                  </a:solidFill>
                  <a:latin typeface="Arial" pitchFamily="34" charset="0"/>
                  <a:cs typeface="Arial" pitchFamily="34" charset="0"/>
                </a:defRPr>
              </a:lvl3pPr>
              <a:lvl4pPr marL="1235075" defTabSz="739775">
                <a:spcBef>
                  <a:spcPct val="0"/>
                </a:spcBef>
                <a:defRPr>
                  <a:solidFill>
                    <a:schemeClr val="tx1"/>
                  </a:solidFill>
                  <a:latin typeface="Arial" pitchFamily="34" charset="0"/>
                  <a:cs typeface="Arial" pitchFamily="34" charset="0"/>
                </a:defRPr>
              </a:lvl4pPr>
              <a:lvl5pPr marL="1646238" defTabSz="739775">
                <a:spcBef>
                  <a:spcPct val="0"/>
                </a:spcBef>
                <a:defRPr>
                  <a:solidFill>
                    <a:schemeClr val="tx1"/>
                  </a:solidFill>
                  <a:latin typeface="Arial" pitchFamily="34" charset="0"/>
                  <a:cs typeface="Arial" pitchFamily="34" charset="0"/>
                </a:defRPr>
              </a:lvl5pPr>
              <a:lvl6pPr marL="2103438" defTabSz="739775" fontAlgn="base">
                <a:spcBef>
                  <a:spcPct val="0"/>
                </a:spcBef>
                <a:spcAft>
                  <a:spcPct val="0"/>
                </a:spcAft>
                <a:defRPr>
                  <a:solidFill>
                    <a:schemeClr val="tx1"/>
                  </a:solidFill>
                  <a:latin typeface="Arial" pitchFamily="34" charset="0"/>
                  <a:cs typeface="Arial" pitchFamily="34" charset="0"/>
                </a:defRPr>
              </a:lvl6pPr>
              <a:lvl7pPr marL="2560638" defTabSz="739775" fontAlgn="base">
                <a:spcBef>
                  <a:spcPct val="0"/>
                </a:spcBef>
                <a:spcAft>
                  <a:spcPct val="0"/>
                </a:spcAft>
                <a:defRPr>
                  <a:solidFill>
                    <a:schemeClr val="tx1"/>
                  </a:solidFill>
                  <a:latin typeface="Arial" pitchFamily="34" charset="0"/>
                  <a:cs typeface="Arial" pitchFamily="34" charset="0"/>
                </a:defRPr>
              </a:lvl7pPr>
              <a:lvl8pPr marL="3017838" defTabSz="739775" fontAlgn="base">
                <a:spcBef>
                  <a:spcPct val="0"/>
                </a:spcBef>
                <a:spcAft>
                  <a:spcPct val="0"/>
                </a:spcAft>
                <a:defRPr>
                  <a:solidFill>
                    <a:schemeClr val="tx1"/>
                  </a:solidFill>
                  <a:latin typeface="Arial" pitchFamily="34" charset="0"/>
                  <a:cs typeface="Arial" pitchFamily="34" charset="0"/>
                </a:defRPr>
              </a:lvl8pPr>
              <a:lvl9pPr marL="3475038" defTabSz="739775" fontAlgn="base">
                <a:spcBef>
                  <a:spcPct val="0"/>
                </a:spcBef>
                <a:spcAft>
                  <a:spcPct val="0"/>
                </a:spcAft>
                <a:defRPr>
                  <a:solidFill>
                    <a:schemeClr val="tx1"/>
                  </a:solidFill>
                  <a:latin typeface="Arial" pitchFamily="34" charset="0"/>
                  <a:cs typeface="Arial" pitchFamily="34" charset="0"/>
                </a:defRPr>
              </a:lvl9pPr>
            </a:lstStyle>
            <a:p>
              <a:pPr eaLnBrk="0" hangingPunct="0">
                <a:buFontTx/>
                <a:buNone/>
              </a:pPr>
              <a:r>
                <a:rPr lang="en-US" altLang="en-US" sz="1600" b="1">
                  <a:solidFill>
                    <a:srgbClr val="000000"/>
                  </a:solidFill>
                </a:rPr>
                <a:t>Adherend at DUL</a:t>
              </a:r>
            </a:p>
          </p:txBody>
        </p:sp>
      </p:grpSp>
      <p:sp>
        <p:nvSpPr>
          <p:cNvPr id="66628" name="Rectangle 68"/>
          <p:cNvSpPr>
            <a:spLocks noChangeArrowheads="1"/>
          </p:cNvSpPr>
          <p:nvPr/>
        </p:nvSpPr>
        <p:spPr bwMode="auto">
          <a:xfrm>
            <a:off x="5943600" y="4541838"/>
            <a:ext cx="2160588"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lvl1pPr defTabSz="739775">
              <a:spcBef>
                <a:spcPct val="0"/>
              </a:spcBef>
              <a:defRPr>
                <a:solidFill>
                  <a:schemeClr val="tx1"/>
                </a:solidFill>
                <a:latin typeface="Arial" pitchFamily="34" charset="0"/>
                <a:cs typeface="Arial" pitchFamily="34" charset="0"/>
              </a:defRPr>
            </a:lvl1pPr>
            <a:lvl2pPr marL="411163" defTabSz="739775">
              <a:spcBef>
                <a:spcPct val="0"/>
              </a:spcBef>
              <a:defRPr>
                <a:solidFill>
                  <a:schemeClr val="tx1"/>
                </a:solidFill>
                <a:latin typeface="Arial" pitchFamily="34" charset="0"/>
                <a:cs typeface="Arial" pitchFamily="34" charset="0"/>
              </a:defRPr>
            </a:lvl2pPr>
            <a:lvl3pPr marL="822325" defTabSz="739775">
              <a:spcBef>
                <a:spcPct val="0"/>
              </a:spcBef>
              <a:defRPr>
                <a:solidFill>
                  <a:schemeClr val="tx1"/>
                </a:solidFill>
                <a:latin typeface="Arial" pitchFamily="34" charset="0"/>
                <a:cs typeface="Arial" pitchFamily="34" charset="0"/>
              </a:defRPr>
            </a:lvl3pPr>
            <a:lvl4pPr marL="1235075" defTabSz="739775">
              <a:spcBef>
                <a:spcPct val="0"/>
              </a:spcBef>
              <a:defRPr>
                <a:solidFill>
                  <a:schemeClr val="tx1"/>
                </a:solidFill>
                <a:latin typeface="Arial" pitchFamily="34" charset="0"/>
                <a:cs typeface="Arial" pitchFamily="34" charset="0"/>
              </a:defRPr>
            </a:lvl4pPr>
            <a:lvl5pPr marL="1646238" defTabSz="739775">
              <a:spcBef>
                <a:spcPct val="0"/>
              </a:spcBef>
              <a:defRPr>
                <a:solidFill>
                  <a:schemeClr val="tx1"/>
                </a:solidFill>
                <a:latin typeface="Arial" pitchFamily="34" charset="0"/>
                <a:cs typeface="Arial" pitchFamily="34" charset="0"/>
              </a:defRPr>
            </a:lvl5pPr>
            <a:lvl6pPr marL="2103438" defTabSz="739775" fontAlgn="base">
              <a:spcBef>
                <a:spcPct val="0"/>
              </a:spcBef>
              <a:spcAft>
                <a:spcPct val="0"/>
              </a:spcAft>
              <a:defRPr>
                <a:solidFill>
                  <a:schemeClr val="tx1"/>
                </a:solidFill>
                <a:latin typeface="Arial" pitchFamily="34" charset="0"/>
                <a:cs typeface="Arial" pitchFamily="34" charset="0"/>
              </a:defRPr>
            </a:lvl6pPr>
            <a:lvl7pPr marL="2560638" defTabSz="739775" fontAlgn="base">
              <a:spcBef>
                <a:spcPct val="0"/>
              </a:spcBef>
              <a:spcAft>
                <a:spcPct val="0"/>
              </a:spcAft>
              <a:defRPr>
                <a:solidFill>
                  <a:schemeClr val="tx1"/>
                </a:solidFill>
                <a:latin typeface="Arial" pitchFamily="34" charset="0"/>
                <a:cs typeface="Arial" pitchFamily="34" charset="0"/>
              </a:defRPr>
            </a:lvl7pPr>
            <a:lvl8pPr marL="3017838" defTabSz="739775" fontAlgn="base">
              <a:spcBef>
                <a:spcPct val="0"/>
              </a:spcBef>
              <a:spcAft>
                <a:spcPct val="0"/>
              </a:spcAft>
              <a:defRPr>
                <a:solidFill>
                  <a:schemeClr val="tx1"/>
                </a:solidFill>
                <a:latin typeface="Arial" pitchFamily="34" charset="0"/>
                <a:cs typeface="Arial" pitchFamily="34" charset="0"/>
              </a:defRPr>
            </a:lvl8pPr>
            <a:lvl9pPr marL="3475038" defTabSz="739775" fontAlgn="base">
              <a:spcBef>
                <a:spcPct val="0"/>
              </a:spcBef>
              <a:spcAft>
                <a:spcPct val="0"/>
              </a:spcAft>
              <a:defRPr>
                <a:solidFill>
                  <a:schemeClr val="tx1"/>
                </a:solidFill>
                <a:latin typeface="Arial" pitchFamily="34" charset="0"/>
                <a:cs typeface="Arial" pitchFamily="34" charset="0"/>
              </a:defRPr>
            </a:lvl9pPr>
          </a:lstStyle>
          <a:p>
            <a:pPr eaLnBrk="0" hangingPunct="0">
              <a:buFontTx/>
              <a:buNone/>
            </a:pPr>
            <a:r>
              <a:rPr lang="en-US" altLang="en-US" sz="1600" b="1">
                <a:solidFill>
                  <a:srgbClr val="FF3300"/>
                </a:solidFill>
              </a:rPr>
              <a:t>Adherend Thickness</a:t>
            </a:r>
          </a:p>
        </p:txBody>
      </p:sp>
      <p:sp>
        <p:nvSpPr>
          <p:cNvPr id="66629" name="Rectangle 69"/>
          <p:cNvSpPr>
            <a:spLocks noChangeArrowheads="1"/>
          </p:cNvSpPr>
          <p:nvPr/>
        </p:nvSpPr>
        <p:spPr bwMode="auto">
          <a:xfrm rot="-5400000">
            <a:off x="4483100" y="2906713"/>
            <a:ext cx="1000125"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lvl1pPr defTabSz="739775">
              <a:spcBef>
                <a:spcPct val="0"/>
              </a:spcBef>
              <a:defRPr>
                <a:solidFill>
                  <a:schemeClr val="tx1"/>
                </a:solidFill>
                <a:latin typeface="Arial" pitchFamily="34" charset="0"/>
                <a:cs typeface="Arial" pitchFamily="34" charset="0"/>
              </a:defRPr>
            </a:lvl1pPr>
            <a:lvl2pPr marL="411163" defTabSz="739775">
              <a:spcBef>
                <a:spcPct val="0"/>
              </a:spcBef>
              <a:defRPr>
                <a:solidFill>
                  <a:schemeClr val="tx1"/>
                </a:solidFill>
                <a:latin typeface="Arial" pitchFamily="34" charset="0"/>
                <a:cs typeface="Arial" pitchFamily="34" charset="0"/>
              </a:defRPr>
            </a:lvl2pPr>
            <a:lvl3pPr marL="822325" defTabSz="739775">
              <a:spcBef>
                <a:spcPct val="0"/>
              </a:spcBef>
              <a:defRPr>
                <a:solidFill>
                  <a:schemeClr val="tx1"/>
                </a:solidFill>
                <a:latin typeface="Arial" pitchFamily="34" charset="0"/>
                <a:cs typeface="Arial" pitchFamily="34" charset="0"/>
              </a:defRPr>
            </a:lvl3pPr>
            <a:lvl4pPr marL="1235075" defTabSz="739775">
              <a:spcBef>
                <a:spcPct val="0"/>
              </a:spcBef>
              <a:defRPr>
                <a:solidFill>
                  <a:schemeClr val="tx1"/>
                </a:solidFill>
                <a:latin typeface="Arial" pitchFamily="34" charset="0"/>
                <a:cs typeface="Arial" pitchFamily="34" charset="0"/>
              </a:defRPr>
            </a:lvl4pPr>
            <a:lvl5pPr marL="1646238" defTabSz="739775">
              <a:spcBef>
                <a:spcPct val="0"/>
              </a:spcBef>
              <a:defRPr>
                <a:solidFill>
                  <a:schemeClr val="tx1"/>
                </a:solidFill>
                <a:latin typeface="Arial" pitchFamily="34" charset="0"/>
                <a:cs typeface="Arial" pitchFamily="34" charset="0"/>
              </a:defRPr>
            </a:lvl5pPr>
            <a:lvl6pPr marL="2103438" defTabSz="739775" fontAlgn="base">
              <a:spcBef>
                <a:spcPct val="0"/>
              </a:spcBef>
              <a:spcAft>
                <a:spcPct val="0"/>
              </a:spcAft>
              <a:defRPr>
                <a:solidFill>
                  <a:schemeClr val="tx1"/>
                </a:solidFill>
                <a:latin typeface="Arial" pitchFamily="34" charset="0"/>
                <a:cs typeface="Arial" pitchFamily="34" charset="0"/>
              </a:defRPr>
            </a:lvl6pPr>
            <a:lvl7pPr marL="2560638" defTabSz="739775" fontAlgn="base">
              <a:spcBef>
                <a:spcPct val="0"/>
              </a:spcBef>
              <a:spcAft>
                <a:spcPct val="0"/>
              </a:spcAft>
              <a:defRPr>
                <a:solidFill>
                  <a:schemeClr val="tx1"/>
                </a:solidFill>
                <a:latin typeface="Arial" pitchFamily="34" charset="0"/>
                <a:cs typeface="Arial" pitchFamily="34" charset="0"/>
              </a:defRPr>
            </a:lvl7pPr>
            <a:lvl8pPr marL="3017838" defTabSz="739775" fontAlgn="base">
              <a:spcBef>
                <a:spcPct val="0"/>
              </a:spcBef>
              <a:spcAft>
                <a:spcPct val="0"/>
              </a:spcAft>
              <a:defRPr>
                <a:solidFill>
                  <a:schemeClr val="tx1"/>
                </a:solidFill>
                <a:latin typeface="Arial" pitchFamily="34" charset="0"/>
                <a:cs typeface="Arial" pitchFamily="34" charset="0"/>
              </a:defRPr>
            </a:lvl8pPr>
            <a:lvl9pPr marL="3475038" defTabSz="739775" fontAlgn="base">
              <a:spcBef>
                <a:spcPct val="0"/>
              </a:spcBef>
              <a:spcAft>
                <a:spcPct val="0"/>
              </a:spcAft>
              <a:defRPr>
                <a:solidFill>
                  <a:schemeClr val="tx1"/>
                </a:solidFill>
                <a:latin typeface="Arial" pitchFamily="34" charset="0"/>
                <a:cs typeface="Arial" pitchFamily="34" charset="0"/>
              </a:defRPr>
            </a:lvl9pPr>
          </a:lstStyle>
          <a:p>
            <a:pPr eaLnBrk="0" hangingPunct="0">
              <a:buFontTx/>
              <a:buNone/>
            </a:pPr>
            <a:r>
              <a:rPr lang="en-US" altLang="en-US" sz="1600" b="1">
                <a:solidFill>
                  <a:srgbClr val="FF3300"/>
                </a:solidFill>
              </a:rPr>
              <a:t>Strength</a:t>
            </a:r>
          </a:p>
        </p:txBody>
      </p:sp>
      <p:sp>
        <p:nvSpPr>
          <p:cNvPr id="66630" name="Line 70"/>
          <p:cNvSpPr>
            <a:spLocks noChangeShapeType="1"/>
          </p:cNvSpPr>
          <p:nvPr/>
        </p:nvSpPr>
        <p:spPr bwMode="auto">
          <a:xfrm>
            <a:off x="5362575" y="4297363"/>
            <a:ext cx="3052763" cy="0"/>
          </a:xfrm>
          <a:prstGeom prst="line">
            <a:avLst/>
          </a:prstGeom>
          <a:noFill/>
          <a:ln w="50800">
            <a:solidFill>
              <a:srgbClr val="B5006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6631" name="Line 71"/>
          <p:cNvSpPr>
            <a:spLocks noChangeShapeType="1"/>
          </p:cNvSpPr>
          <p:nvPr/>
        </p:nvSpPr>
        <p:spPr bwMode="auto">
          <a:xfrm>
            <a:off x="5335588" y="1812925"/>
            <a:ext cx="6350" cy="2508250"/>
          </a:xfrm>
          <a:prstGeom prst="line">
            <a:avLst/>
          </a:prstGeom>
          <a:noFill/>
          <a:ln w="50800">
            <a:solidFill>
              <a:srgbClr val="B5006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nvGrpSpPr>
          <p:cNvPr id="66632" name="Group 72"/>
          <p:cNvGrpSpPr>
            <a:grpSpLocks/>
          </p:cNvGrpSpPr>
          <p:nvPr/>
        </p:nvGrpSpPr>
        <p:grpSpPr bwMode="auto">
          <a:xfrm>
            <a:off x="7245350" y="2081213"/>
            <a:ext cx="1268413" cy="1939925"/>
            <a:chOff x="4627" y="1392"/>
            <a:chExt cx="799" cy="1222"/>
          </a:xfrm>
        </p:grpSpPr>
        <p:sp>
          <p:nvSpPr>
            <p:cNvPr id="66633" name="Line 73"/>
            <p:cNvSpPr>
              <a:spLocks noChangeShapeType="1"/>
            </p:cNvSpPr>
            <p:nvPr/>
          </p:nvSpPr>
          <p:spPr bwMode="auto">
            <a:xfrm>
              <a:off x="4857" y="1392"/>
              <a:ext cx="0" cy="1050"/>
            </a:xfrm>
            <a:prstGeom prst="line">
              <a:avLst/>
            </a:prstGeom>
            <a:noFill/>
            <a:ln w="25400">
              <a:solidFill>
                <a:srgbClr val="000000"/>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6634" name="Rectangle 74"/>
            <p:cNvSpPr>
              <a:spLocks noChangeArrowheads="1"/>
            </p:cNvSpPr>
            <p:nvPr/>
          </p:nvSpPr>
          <p:spPr bwMode="auto">
            <a:xfrm>
              <a:off x="4627" y="2428"/>
              <a:ext cx="799" cy="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550" tIns="41275" rIns="82550" bIns="41275">
              <a:spAutoFit/>
            </a:bodyPr>
            <a:lstStyle>
              <a:lvl1pPr defTabSz="739775">
                <a:spcBef>
                  <a:spcPct val="0"/>
                </a:spcBef>
                <a:defRPr>
                  <a:solidFill>
                    <a:schemeClr val="tx1"/>
                  </a:solidFill>
                  <a:latin typeface="Arial" pitchFamily="34" charset="0"/>
                  <a:cs typeface="Arial" pitchFamily="34" charset="0"/>
                </a:defRPr>
              </a:lvl1pPr>
              <a:lvl2pPr marL="411163" defTabSz="739775">
                <a:spcBef>
                  <a:spcPct val="0"/>
                </a:spcBef>
                <a:defRPr>
                  <a:solidFill>
                    <a:schemeClr val="tx1"/>
                  </a:solidFill>
                  <a:latin typeface="Arial" pitchFamily="34" charset="0"/>
                  <a:cs typeface="Arial" pitchFamily="34" charset="0"/>
                </a:defRPr>
              </a:lvl2pPr>
              <a:lvl3pPr marL="822325" defTabSz="739775">
                <a:spcBef>
                  <a:spcPct val="0"/>
                </a:spcBef>
                <a:defRPr>
                  <a:solidFill>
                    <a:schemeClr val="tx1"/>
                  </a:solidFill>
                  <a:latin typeface="Arial" pitchFamily="34" charset="0"/>
                  <a:cs typeface="Arial" pitchFamily="34" charset="0"/>
                </a:defRPr>
              </a:lvl3pPr>
              <a:lvl4pPr marL="1235075" defTabSz="739775">
                <a:spcBef>
                  <a:spcPct val="0"/>
                </a:spcBef>
                <a:defRPr>
                  <a:solidFill>
                    <a:schemeClr val="tx1"/>
                  </a:solidFill>
                  <a:latin typeface="Arial" pitchFamily="34" charset="0"/>
                  <a:cs typeface="Arial" pitchFamily="34" charset="0"/>
                </a:defRPr>
              </a:lvl4pPr>
              <a:lvl5pPr marL="1646238" defTabSz="739775">
                <a:spcBef>
                  <a:spcPct val="0"/>
                </a:spcBef>
                <a:defRPr>
                  <a:solidFill>
                    <a:schemeClr val="tx1"/>
                  </a:solidFill>
                  <a:latin typeface="Arial" pitchFamily="34" charset="0"/>
                  <a:cs typeface="Arial" pitchFamily="34" charset="0"/>
                </a:defRPr>
              </a:lvl5pPr>
              <a:lvl6pPr marL="2103438" defTabSz="739775" fontAlgn="base">
                <a:spcBef>
                  <a:spcPct val="0"/>
                </a:spcBef>
                <a:spcAft>
                  <a:spcPct val="0"/>
                </a:spcAft>
                <a:defRPr>
                  <a:solidFill>
                    <a:schemeClr val="tx1"/>
                  </a:solidFill>
                  <a:latin typeface="Arial" pitchFamily="34" charset="0"/>
                  <a:cs typeface="Arial" pitchFamily="34" charset="0"/>
                </a:defRPr>
              </a:lvl6pPr>
              <a:lvl7pPr marL="2560638" defTabSz="739775" fontAlgn="base">
                <a:spcBef>
                  <a:spcPct val="0"/>
                </a:spcBef>
                <a:spcAft>
                  <a:spcPct val="0"/>
                </a:spcAft>
                <a:defRPr>
                  <a:solidFill>
                    <a:schemeClr val="tx1"/>
                  </a:solidFill>
                  <a:latin typeface="Arial" pitchFamily="34" charset="0"/>
                  <a:cs typeface="Arial" pitchFamily="34" charset="0"/>
                </a:defRPr>
              </a:lvl7pPr>
              <a:lvl8pPr marL="3017838" defTabSz="739775" fontAlgn="base">
                <a:spcBef>
                  <a:spcPct val="0"/>
                </a:spcBef>
                <a:spcAft>
                  <a:spcPct val="0"/>
                </a:spcAft>
                <a:defRPr>
                  <a:solidFill>
                    <a:schemeClr val="tx1"/>
                  </a:solidFill>
                  <a:latin typeface="Arial" pitchFamily="34" charset="0"/>
                  <a:cs typeface="Arial" pitchFamily="34" charset="0"/>
                </a:defRPr>
              </a:lvl8pPr>
              <a:lvl9pPr marL="3475038" defTabSz="739775" fontAlgn="base">
                <a:spcBef>
                  <a:spcPct val="0"/>
                </a:spcBef>
                <a:spcAft>
                  <a:spcPct val="0"/>
                </a:spcAft>
                <a:defRPr>
                  <a:solidFill>
                    <a:schemeClr val="tx1"/>
                  </a:solidFill>
                  <a:latin typeface="Arial" pitchFamily="34" charset="0"/>
                  <a:cs typeface="Arial" pitchFamily="34" charset="0"/>
                </a:defRPr>
              </a:lvl9pPr>
            </a:lstStyle>
            <a:p>
              <a:pPr eaLnBrk="0" hangingPunct="0">
                <a:buFontTx/>
                <a:buNone/>
              </a:pPr>
              <a:r>
                <a:rPr lang="en-US" altLang="en-US" sz="1400" b="1" dirty="0">
                  <a:solidFill>
                    <a:srgbClr val="000000"/>
                  </a:solidFill>
                </a:rPr>
                <a:t>Bond weaker</a:t>
              </a:r>
            </a:p>
          </p:txBody>
        </p:sp>
        <p:sp>
          <p:nvSpPr>
            <p:cNvPr id="66635" name="AutoShape 75"/>
            <p:cNvSpPr>
              <a:spLocks noChangeArrowheads="1"/>
            </p:cNvSpPr>
            <p:nvPr/>
          </p:nvSpPr>
          <p:spPr bwMode="auto">
            <a:xfrm>
              <a:off x="4711" y="2048"/>
              <a:ext cx="326" cy="182"/>
            </a:xfrm>
            <a:prstGeom prst="rightArrow">
              <a:avLst>
                <a:gd name="adj1" fmla="val 50000"/>
                <a:gd name="adj2" fmla="val 89569"/>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2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30081453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par>
                                <p:cTn id="11" presetID="2" presetClass="entr" presetSubtype="4" fill="hold" nodeType="withEffect">
                                  <p:stCondLst>
                                    <p:cond delay="0"/>
                                  </p:stCondLst>
                                  <p:childTnLst>
                                    <p:set>
                                      <p:cBhvr>
                                        <p:cTn id="12" dur="1" fill="hold">
                                          <p:stCondLst>
                                            <p:cond delay="0"/>
                                          </p:stCondLst>
                                        </p:cTn>
                                        <p:tgtEl>
                                          <p:spTgt spid="66625"/>
                                        </p:tgtEl>
                                        <p:attrNameLst>
                                          <p:attrName>style.visibility</p:attrName>
                                        </p:attrNameLst>
                                      </p:cBhvr>
                                      <p:to>
                                        <p:strVal val="visible"/>
                                      </p:to>
                                    </p:set>
                                    <p:anim calcmode="lin" valueType="num">
                                      <p:cBhvr additive="base">
                                        <p:cTn id="13" dur="500" fill="hold"/>
                                        <p:tgtEl>
                                          <p:spTgt spid="66625"/>
                                        </p:tgtEl>
                                        <p:attrNameLst>
                                          <p:attrName>ppt_x</p:attrName>
                                        </p:attrNameLst>
                                      </p:cBhvr>
                                      <p:tavLst>
                                        <p:tav tm="0">
                                          <p:val>
                                            <p:strVal val="#ppt_x"/>
                                          </p:val>
                                        </p:tav>
                                        <p:tav tm="100000">
                                          <p:val>
                                            <p:strVal val="#ppt_x"/>
                                          </p:val>
                                        </p:tav>
                                      </p:tavLst>
                                    </p:anim>
                                    <p:anim calcmode="lin" valueType="num">
                                      <p:cBhvr additive="base">
                                        <p:cTn id="14" dur="500" fill="hold"/>
                                        <p:tgtEl>
                                          <p:spTgt spid="666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2" end="2"/>
                                            </p:txEl>
                                          </p:spTgt>
                                        </p:tgtEl>
                                        <p:attrNameLst>
                                          <p:attrName>style.visibility</p:attrName>
                                        </p:attrNameLst>
                                      </p:cBhvr>
                                      <p:to>
                                        <p:strVal val="visible"/>
                                      </p:to>
                                    </p:set>
                                  </p:childTnLst>
                                </p:cTn>
                              </p:par>
                              <p:par>
                                <p:cTn id="19" presetID="2" presetClass="entr" presetSubtype="4" fill="hold" grpId="0" nodeType="withEffect">
                                  <p:stCondLst>
                                    <p:cond delay="0"/>
                                  </p:stCondLst>
                                  <p:childTnLst>
                                    <p:set>
                                      <p:cBhvr>
                                        <p:cTn id="20" dur="1" fill="hold">
                                          <p:stCondLst>
                                            <p:cond delay="0"/>
                                          </p:stCondLst>
                                        </p:cTn>
                                        <p:tgtEl>
                                          <p:spTgt spid="66616"/>
                                        </p:tgtEl>
                                        <p:attrNameLst>
                                          <p:attrName>style.visibility</p:attrName>
                                        </p:attrNameLst>
                                      </p:cBhvr>
                                      <p:to>
                                        <p:strVal val="visible"/>
                                      </p:to>
                                    </p:set>
                                    <p:anim calcmode="lin" valueType="num">
                                      <p:cBhvr additive="base">
                                        <p:cTn id="21" dur="500" fill="hold"/>
                                        <p:tgtEl>
                                          <p:spTgt spid="66616"/>
                                        </p:tgtEl>
                                        <p:attrNameLst>
                                          <p:attrName>ppt_x</p:attrName>
                                        </p:attrNameLst>
                                      </p:cBhvr>
                                      <p:tavLst>
                                        <p:tav tm="0">
                                          <p:val>
                                            <p:strVal val="#ppt_x"/>
                                          </p:val>
                                        </p:tav>
                                        <p:tav tm="100000">
                                          <p:val>
                                            <p:strVal val="#ppt_x"/>
                                          </p:val>
                                        </p:tav>
                                      </p:tavLst>
                                    </p:anim>
                                    <p:anim calcmode="lin" valueType="num">
                                      <p:cBhvr additive="base">
                                        <p:cTn id="22" dur="500" fill="hold"/>
                                        <p:tgtEl>
                                          <p:spTgt spid="6661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3" end="3"/>
                                            </p:txEl>
                                          </p:spTgt>
                                        </p:tgtEl>
                                        <p:attrNameLst>
                                          <p:attrName>style.visibility</p:attrName>
                                        </p:attrNameLst>
                                      </p:cBhvr>
                                      <p:to>
                                        <p:strVal val="visible"/>
                                      </p:to>
                                    </p:set>
                                  </p:childTnLst>
                                </p:cTn>
                              </p:par>
                              <p:par>
                                <p:cTn id="27" presetID="2" presetClass="entr" presetSubtype="4" fill="hold" nodeType="withEffect">
                                  <p:stCondLst>
                                    <p:cond delay="0"/>
                                  </p:stCondLst>
                                  <p:childTnLst>
                                    <p:set>
                                      <p:cBhvr>
                                        <p:cTn id="28" dur="1" fill="hold">
                                          <p:stCondLst>
                                            <p:cond delay="0"/>
                                          </p:stCondLst>
                                        </p:cTn>
                                        <p:tgtEl>
                                          <p:spTgt spid="66619"/>
                                        </p:tgtEl>
                                        <p:attrNameLst>
                                          <p:attrName>style.visibility</p:attrName>
                                        </p:attrNameLst>
                                      </p:cBhvr>
                                      <p:to>
                                        <p:strVal val="visible"/>
                                      </p:to>
                                    </p:set>
                                    <p:anim calcmode="lin" valueType="num">
                                      <p:cBhvr additive="base">
                                        <p:cTn id="29" dur="500" fill="hold"/>
                                        <p:tgtEl>
                                          <p:spTgt spid="66619"/>
                                        </p:tgtEl>
                                        <p:attrNameLst>
                                          <p:attrName>ppt_x</p:attrName>
                                        </p:attrNameLst>
                                      </p:cBhvr>
                                      <p:tavLst>
                                        <p:tav tm="0">
                                          <p:val>
                                            <p:strVal val="#ppt_x"/>
                                          </p:val>
                                        </p:tav>
                                        <p:tav tm="100000">
                                          <p:val>
                                            <p:strVal val="#ppt_x"/>
                                          </p:val>
                                        </p:tav>
                                      </p:tavLst>
                                    </p:anim>
                                    <p:anim calcmode="lin" valueType="num">
                                      <p:cBhvr additive="base">
                                        <p:cTn id="30" dur="500" fill="hold"/>
                                        <p:tgtEl>
                                          <p:spTgt spid="66619"/>
                                        </p:tgtEl>
                                        <p:attrNameLst>
                                          <p:attrName>ppt_y</p:attrName>
                                        </p:attrNameLst>
                                      </p:cBhvr>
                                      <p:tavLst>
                                        <p:tav tm="0">
                                          <p:val>
                                            <p:strVal val="1+#ppt_h/2"/>
                                          </p:val>
                                        </p:tav>
                                        <p:tav tm="100000">
                                          <p:val>
                                            <p:strVal val="#ppt_y"/>
                                          </p:val>
                                        </p:tav>
                                      </p:tavLst>
                                    </p:anim>
                                  </p:childTnLst>
                                </p:cTn>
                              </p:par>
                              <p:par>
                                <p:cTn id="31" presetID="1" presetClass="entr" presetSubtype="0" fill="hold" grpId="0" nodeType="withEffect">
                                  <p:stCondLst>
                                    <p:cond delay="0"/>
                                  </p:stCondLst>
                                  <p:childTnLst>
                                    <p:set>
                                      <p:cBhvr>
                                        <p:cTn id="3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6563">
                                            <p:txEl>
                                              <p:pRg st="5" end="5"/>
                                            </p:txEl>
                                          </p:spTgt>
                                        </p:tgtEl>
                                        <p:attrNameLst>
                                          <p:attrName>style.visibility</p:attrName>
                                        </p:attrNameLst>
                                      </p:cBhvr>
                                      <p:to>
                                        <p:strVal val="visible"/>
                                      </p:to>
                                    </p:set>
                                  </p:childTnLst>
                                </p:cTn>
                              </p:par>
                              <p:par>
                                <p:cTn id="37" presetID="2" presetClass="entr" presetSubtype="4" fill="hold" nodeType="withEffect">
                                  <p:stCondLst>
                                    <p:cond delay="0"/>
                                  </p:stCondLst>
                                  <p:childTnLst>
                                    <p:set>
                                      <p:cBhvr>
                                        <p:cTn id="38" dur="1" fill="hold">
                                          <p:stCondLst>
                                            <p:cond delay="0"/>
                                          </p:stCondLst>
                                        </p:cTn>
                                        <p:tgtEl>
                                          <p:spTgt spid="66632"/>
                                        </p:tgtEl>
                                        <p:attrNameLst>
                                          <p:attrName>style.visibility</p:attrName>
                                        </p:attrNameLst>
                                      </p:cBhvr>
                                      <p:to>
                                        <p:strVal val="visible"/>
                                      </p:to>
                                    </p:set>
                                    <p:anim calcmode="lin" valueType="num">
                                      <p:cBhvr additive="base">
                                        <p:cTn id="39" dur="500" fill="hold"/>
                                        <p:tgtEl>
                                          <p:spTgt spid="66632"/>
                                        </p:tgtEl>
                                        <p:attrNameLst>
                                          <p:attrName>ppt_x</p:attrName>
                                        </p:attrNameLst>
                                      </p:cBhvr>
                                      <p:tavLst>
                                        <p:tav tm="0">
                                          <p:val>
                                            <p:strVal val="#ppt_x"/>
                                          </p:val>
                                        </p:tav>
                                        <p:tav tm="100000">
                                          <p:val>
                                            <p:strVal val="#ppt_x"/>
                                          </p:val>
                                        </p:tav>
                                      </p:tavLst>
                                    </p:anim>
                                    <p:anim calcmode="lin" valueType="num">
                                      <p:cBhvr additive="base">
                                        <p:cTn id="40" dur="500" fill="hold"/>
                                        <p:tgtEl>
                                          <p:spTgt spid="66632"/>
                                        </p:tgtEl>
                                        <p:attrNameLst>
                                          <p:attrName>ppt_y</p:attrName>
                                        </p:attrNameLst>
                                      </p:cBhvr>
                                      <p:tavLst>
                                        <p:tav tm="0">
                                          <p:val>
                                            <p:strVal val="1+#ppt_h/2"/>
                                          </p:val>
                                        </p:tav>
                                        <p:tav tm="100000">
                                          <p:val>
                                            <p:strVal val="#ppt_y"/>
                                          </p:val>
                                        </p:tav>
                                      </p:tavLst>
                                    </p:anim>
                                  </p:childTnLst>
                                </p:cTn>
                              </p:par>
                              <p:par>
                                <p:cTn id="41" presetID="1" presetClass="entr" presetSubtype="0" fill="hold" grpId="0" nodeType="withEffect">
                                  <p:stCondLst>
                                    <p:cond delay="0"/>
                                  </p:stCondLst>
                                  <p:childTnLst>
                                    <p:set>
                                      <p:cBhvr>
                                        <p:cTn id="42"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6563">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6563">
                                            <p:txEl>
                                              <p:pRg st="8" end="8"/>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66616" grpId="0" animBg="1"/>
      <p:bldP spid="2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en-US" altLang="en-US"/>
              <a:t>Design: Load capacity method</a:t>
            </a:r>
          </a:p>
        </p:txBody>
      </p:sp>
      <p:sp>
        <p:nvSpPr>
          <p:cNvPr id="261123" name="Rectangle 3"/>
          <p:cNvSpPr>
            <a:spLocks noGrp="1" noChangeArrowheads="1"/>
          </p:cNvSpPr>
          <p:nvPr>
            <p:ph type="body" idx="1"/>
          </p:nvPr>
        </p:nvSpPr>
        <p:spPr/>
        <p:txBody>
          <a:bodyPr/>
          <a:lstStyle/>
          <a:p>
            <a:pPr>
              <a:lnSpc>
                <a:spcPct val="90000"/>
              </a:lnSpc>
            </a:pPr>
            <a:r>
              <a:rPr lang="en-US" altLang="en-US" sz="2000" dirty="0"/>
              <a:t>Design so adhesive is NOT critical at DUL</a:t>
            </a:r>
          </a:p>
          <a:p>
            <a:pPr lvl="1">
              <a:lnSpc>
                <a:spcPct val="90000"/>
              </a:lnSpc>
            </a:pPr>
            <a:r>
              <a:rPr lang="en-US" altLang="en-US" sz="1800" u="sng" dirty="0"/>
              <a:t>Calculate</a:t>
            </a:r>
            <a:r>
              <a:rPr lang="en-US" altLang="en-US" sz="1800" dirty="0"/>
              <a:t> potential strength of the adhesive </a:t>
            </a:r>
          </a:p>
          <a:p>
            <a:pPr lvl="1">
              <a:lnSpc>
                <a:spcPct val="90000"/>
              </a:lnSpc>
            </a:pPr>
            <a:r>
              <a:rPr lang="en-US" altLang="en-US" sz="1800" dirty="0"/>
              <a:t>Verify potential strength is above ultimate load + safety factor</a:t>
            </a:r>
          </a:p>
          <a:p>
            <a:pPr lvl="1">
              <a:lnSpc>
                <a:spcPct val="90000"/>
              </a:lnSpc>
            </a:pPr>
            <a:r>
              <a:rPr lang="en-US" altLang="en-US" sz="1800" dirty="0"/>
              <a:t>Adhesive will </a:t>
            </a:r>
            <a:r>
              <a:rPr lang="en-US" altLang="en-US" sz="1800" b="1" u="sng" dirty="0"/>
              <a:t>never</a:t>
            </a:r>
            <a:r>
              <a:rPr lang="en-US" altLang="en-US" sz="1800" dirty="0"/>
              <a:t> fail </a:t>
            </a:r>
            <a:r>
              <a:rPr lang="en-US" altLang="en-US" sz="1800" dirty="0" smtClean="0"/>
              <a:t>at DUL</a:t>
            </a:r>
          </a:p>
          <a:p>
            <a:pPr lvl="1">
              <a:lnSpc>
                <a:spcPct val="90000"/>
              </a:lnSpc>
            </a:pPr>
            <a:r>
              <a:rPr lang="en-US" altLang="en-US" sz="1800" dirty="0" smtClean="0"/>
              <a:t>Will readily meet limit load requirements</a:t>
            </a:r>
            <a:endParaRPr lang="en-US" altLang="en-US" sz="1800" dirty="0"/>
          </a:p>
          <a:p>
            <a:pPr>
              <a:lnSpc>
                <a:spcPct val="90000"/>
              </a:lnSpc>
            </a:pPr>
            <a:r>
              <a:rPr lang="en-US" altLang="en-US" sz="2000" dirty="0" smtClean="0"/>
              <a:t>Analysis accounts for different joint parameters (E, t, CTE, </a:t>
            </a:r>
            <a:r>
              <a:rPr lang="el-GR" altLang="en-US" sz="2000" dirty="0" smtClean="0"/>
              <a:t>Δ</a:t>
            </a:r>
            <a:r>
              <a:rPr lang="en-AU" altLang="en-US" sz="2000" dirty="0" smtClean="0"/>
              <a:t>T</a:t>
            </a:r>
            <a:endParaRPr lang="en-US" altLang="en-US" sz="2000" dirty="0" smtClean="0"/>
          </a:p>
          <a:p>
            <a:pPr lvl="1">
              <a:lnSpc>
                <a:spcPct val="90000"/>
              </a:lnSpc>
            </a:pPr>
            <a:r>
              <a:rPr lang="en-US" altLang="en-US" sz="1800" dirty="0" smtClean="0"/>
              <a:t>Handled by design, not manipulating “</a:t>
            </a:r>
            <a:r>
              <a:rPr lang="en-US" altLang="en-US" sz="1800" dirty="0" err="1" smtClean="0"/>
              <a:t>allowables</a:t>
            </a:r>
            <a:r>
              <a:rPr lang="en-US" altLang="en-US" sz="1800" dirty="0" smtClean="0"/>
              <a:t>”</a:t>
            </a:r>
          </a:p>
          <a:p>
            <a:pPr>
              <a:lnSpc>
                <a:spcPct val="90000"/>
              </a:lnSpc>
            </a:pPr>
            <a:r>
              <a:rPr lang="en-US" altLang="en-US" sz="2000" dirty="0" smtClean="0">
                <a:solidFill>
                  <a:srgbClr val="FF0000"/>
                </a:solidFill>
              </a:rPr>
              <a:t>Processing </a:t>
            </a:r>
            <a:r>
              <a:rPr lang="en-US" altLang="en-US" sz="2000" dirty="0">
                <a:solidFill>
                  <a:srgbClr val="FF0000"/>
                </a:solidFill>
              </a:rPr>
              <a:t>and overlap must be acceptable</a:t>
            </a:r>
          </a:p>
          <a:p>
            <a:pPr>
              <a:lnSpc>
                <a:spcPct val="90000"/>
              </a:lnSpc>
            </a:pPr>
            <a:r>
              <a:rPr lang="en-US" altLang="en-US" sz="2000" dirty="0"/>
              <a:t>Adhesive will never be the locus of failure</a:t>
            </a:r>
          </a:p>
          <a:p>
            <a:pPr>
              <a:lnSpc>
                <a:spcPct val="90000"/>
              </a:lnSpc>
            </a:pPr>
            <a:r>
              <a:rPr lang="en-US" altLang="en-US" sz="2000" u="sng" dirty="0"/>
              <a:t>Tests should always fail outside </a:t>
            </a:r>
            <a:r>
              <a:rPr lang="en-US" altLang="en-US" sz="2000" u="sng" dirty="0" smtClean="0"/>
              <a:t>joint</a:t>
            </a:r>
            <a:endParaRPr lang="en-US" altLang="en-US" sz="2000" u="sng" dirty="0"/>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4120791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61123">
                                            <p:txEl>
                                              <p:pRg st="0" end="0"/>
                                            </p:txEl>
                                          </p:spTgt>
                                        </p:tgtEl>
                                        <p:attrNameLst>
                                          <p:attrName>style.visibility</p:attrName>
                                        </p:attrNameLst>
                                      </p:cBhvr>
                                      <p:to>
                                        <p:strVal val="visible"/>
                                      </p:to>
                                    </p:set>
                                    <p:anim calcmode="lin" valueType="num">
                                      <p:cBhvr additive="base">
                                        <p:cTn id="7" dur="500" fill="hold"/>
                                        <p:tgtEl>
                                          <p:spTgt spid="261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112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61123">
                                            <p:txEl>
                                              <p:pRg st="1" end="1"/>
                                            </p:txEl>
                                          </p:spTgt>
                                        </p:tgtEl>
                                        <p:attrNameLst>
                                          <p:attrName>style.visibility</p:attrName>
                                        </p:attrNameLst>
                                      </p:cBhvr>
                                      <p:to>
                                        <p:strVal val="visible"/>
                                      </p:to>
                                    </p:set>
                                    <p:anim calcmode="lin" valueType="num">
                                      <p:cBhvr additive="base">
                                        <p:cTn id="11" dur="500" fill="hold"/>
                                        <p:tgtEl>
                                          <p:spTgt spid="26112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6112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61123">
                                            <p:txEl>
                                              <p:pRg st="2" end="2"/>
                                            </p:txEl>
                                          </p:spTgt>
                                        </p:tgtEl>
                                        <p:attrNameLst>
                                          <p:attrName>style.visibility</p:attrName>
                                        </p:attrNameLst>
                                      </p:cBhvr>
                                      <p:to>
                                        <p:strVal val="visible"/>
                                      </p:to>
                                    </p:set>
                                    <p:anim calcmode="lin" valueType="num">
                                      <p:cBhvr additive="base">
                                        <p:cTn id="15" dur="500" fill="hold"/>
                                        <p:tgtEl>
                                          <p:spTgt spid="26112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6112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61123">
                                            <p:txEl>
                                              <p:pRg st="3" end="3"/>
                                            </p:txEl>
                                          </p:spTgt>
                                        </p:tgtEl>
                                        <p:attrNameLst>
                                          <p:attrName>style.visibility</p:attrName>
                                        </p:attrNameLst>
                                      </p:cBhvr>
                                      <p:to>
                                        <p:strVal val="visible"/>
                                      </p:to>
                                    </p:set>
                                    <p:anim calcmode="lin" valueType="num">
                                      <p:cBhvr additive="base">
                                        <p:cTn id="19" dur="500" fill="hold"/>
                                        <p:tgtEl>
                                          <p:spTgt spid="26112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112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61123">
                                            <p:txEl>
                                              <p:pRg st="4" end="4"/>
                                            </p:txEl>
                                          </p:spTgt>
                                        </p:tgtEl>
                                        <p:attrNameLst>
                                          <p:attrName>style.visibility</p:attrName>
                                        </p:attrNameLst>
                                      </p:cBhvr>
                                      <p:to>
                                        <p:strVal val="visible"/>
                                      </p:to>
                                    </p:set>
                                    <p:anim calcmode="lin" valueType="num">
                                      <p:cBhvr additive="base">
                                        <p:cTn id="23" dur="500" fill="hold"/>
                                        <p:tgtEl>
                                          <p:spTgt spid="26112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1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61123">
                                            <p:txEl>
                                              <p:pRg st="5" end="5"/>
                                            </p:txEl>
                                          </p:spTgt>
                                        </p:tgtEl>
                                        <p:attrNameLst>
                                          <p:attrName>style.visibility</p:attrName>
                                        </p:attrNameLst>
                                      </p:cBhvr>
                                      <p:to>
                                        <p:strVal val="visible"/>
                                      </p:to>
                                    </p:set>
                                    <p:anim calcmode="lin" valueType="num">
                                      <p:cBhvr additive="base">
                                        <p:cTn id="29" dur="500" fill="hold"/>
                                        <p:tgtEl>
                                          <p:spTgt spid="26112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6112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61123">
                                            <p:txEl>
                                              <p:pRg st="6" end="6"/>
                                            </p:txEl>
                                          </p:spTgt>
                                        </p:tgtEl>
                                        <p:attrNameLst>
                                          <p:attrName>style.visibility</p:attrName>
                                        </p:attrNameLst>
                                      </p:cBhvr>
                                      <p:to>
                                        <p:strVal val="visible"/>
                                      </p:to>
                                    </p:set>
                                    <p:anim calcmode="lin" valueType="num">
                                      <p:cBhvr additive="base">
                                        <p:cTn id="33" dur="500" fill="hold"/>
                                        <p:tgtEl>
                                          <p:spTgt spid="26112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61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61123">
                                            <p:txEl>
                                              <p:pRg st="7" end="7"/>
                                            </p:txEl>
                                          </p:spTgt>
                                        </p:tgtEl>
                                        <p:attrNameLst>
                                          <p:attrName>style.visibility</p:attrName>
                                        </p:attrNameLst>
                                      </p:cBhvr>
                                      <p:to>
                                        <p:strVal val="visible"/>
                                      </p:to>
                                    </p:set>
                                    <p:anim calcmode="lin" valueType="num">
                                      <p:cBhvr additive="base">
                                        <p:cTn id="39" dur="500" fill="hold"/>
                                        <p:tgtEl>
                                          <p:spTgt spid="26112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611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61123">
                                            <p:txEl>
                                              <p:pRg st="8" end="8"/>
                                            </p:txEl>
                                          </p:spTgt>
                                        </p:tgtEl>
                                        <p:attrNameLst>
                                          <p:attrName>style.visibility</p:attrName>
                                        </p:attrNameLst>
                                      </p:cBhvr>
                                      <p:to>
                                        <p:strVal val="visible"/>
                                      </p:to>
                                    </p:set>
                                    <p:anim calcmode="lin" valueType="num">
                                      <p:cBhvr additive="base">
                                        <p:cTn id="45" dur="500" fill="hold"/>
                                        <p:tgtEl>
                                          <p:spTgt spid="26112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6112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61123">
                                            <p:txEl>
                                              <p:pRg st="9" end="9"/>
                                            </p:txEl>
                                          </p:spTgt>
                                        </p:tgtEl>
                                        <p:attrNameLst>
                                          <p:attrName>style.visibility</p:attrName>
                                        </p:attrNameLst>
                                      </p:cBhvr>
                                      <p:to>
                                        <p:strVal val="visible"/>
                                      </p:to>
                                    </p:set>
                                    <p:anim calcmode="lin" valueType="num">
                                      <p:cBhvr additive="base">
                                        <p:cTn id="51" dur="500" fill="hold"/>
                                        <p:tgtEl>
                                          <p:spTgt spid="26112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61123">
                                            <p:txEl>
                                              <p:pRg st="9" end="9"/>
                                            </p:txEl>
                                          </p:spTgt>
                                        </p:tgtEl>
                                        <p:attrNameLst>
                                          <p:attrName>ppt_y</p:attrName>
                                        </p:attrNameLst>
                                      </p:cBhvr>
                                      <p:tavLst>
                                        <p:tav tm="0">
                                          <p:val>
                                            <p:strVal val="1+#ppt_h/2"/>
                                          </p:val>
                                        </p:tav>
                                        <p:tav tm="100000">
                                          <p:val>
                                            <p:strVal val="#ppt_y"/>
                                          </p:val>
                                        </p:tav>
                                      </p:tavLst>
                                    </p:anim>
                                  </p:childTnLst>
                                </p:cTn>
                              </p:par>
                              <p:par>
                                <p:cTn id="53" presetID="1" presetClass="entr" presetSubtype="0" fill="hold" grpId="0" nodeType="withEffect">
                                  <p:stCondLst>
                                    <p:cond delay="0"/>
                                  </p:stCondLst>
                                  <p:childTnLst>
                                    <p:set>
                                      <p:cBhvr>
                                        <p:cTn id="5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3" grpId="0" uiExpand="1" build="p"/>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smtClean="0"/>
              <a:t>Building Block for load capacity</a:t>
            </a:r>
            <a:endParaRPr lang="en-AU" dirty="0"/>
          </a:p>
        </p:txBody>
      </p:sp>
      <p:sp>
        <p:nvSpPr>
          <p:cNvPr id="7" name="Content Placeholder 6"/>
          <p:cNvSpPr>
            <a:spLocks noGrp="1"/>
          </p:cNvSpPr>
          <p:nvPr>
            <p:ph sz="half" idx="1"/>
          </p:nvPr>
        </p:nvSpPr>
        <p:spPr/>
        <p:txBody>
          <a:bodyPr/>
          <a:lstStyle/>
          <a:p>
            <a:r>
              <a:rPr lang="en-US" altLang="en-US" sz="1800" dirty="0" smtClean="0"/>
              <a:t>Coupon, element tests characterize adhesive </a:t>
            </a:r>
            <a:r>
              <a:rPr lang="en-US" altLang="en-US" sz="1800" dirty="0" smtClean="0">
                <a:solidFill>
                  <a:srgbClr val="FF0000"/>
                </a:solidFill>
              </a:rPr>
              <a:t>design data</a:t>
            </a:r>
          </a:p>
          <a:p>
            <a:pPr lvl="1"/>
            <a:r>
              <a:rPr lang="en-US" altLang="en-US" sz="1600" dirty="0" smtClean="0"/>
              <a:t>Fewer tests required</a:t>
            </a:r>
          </a:p>
          <a:p>
            <a:r>
              <a:rPr lang="en-US" altLang="en-US" sz="1800" dirty="0" smtClean="0">
                <a:solidFill>
                  <a:srgbClr val="FF0000"/>
                </a:solidFill>
              </a:rPr>
              <a:t>Analysis </a:t>
            </a:r>
            <a:r>
              <a:rPr lang="en-US" altLang="en-US" sz="1800" dirty="0" smtClean="0"/>
              <a:t>actually addresses temperature, thicknesses, CTEs, moduli and adhesive properties</a:t>
            </a:r>
          </a:p>
          <a:p>
            <a:pPr lvl="1"/>
            <a:r>
              <a:rPr lang="en-US" altLang="en-US" sz="1600" dirty="0" smtClean="0"/>
              <a:t>Not knock down factors</a:t>
            </a:r>
          </a:p>
          <a:p>
            <a:pPr lvl="1"/>
            <a:r>
              <a:rPr lang="en-US" altLang="en-US" sz="1600" dirty="0" smtClean="0"/>
              <a:t>Higher confidence in joint designs</a:t>
            </a:r>
          </a:p>
          <a:p>
            <a:r>
              <a:rPr lang="en-US" altLang="en-US" sz="1800" dirty="0" smtClean="0"/>
              <a:t>Detail and sub-component </a:t>
            </a:r>
            <a:r>
              <a:rPr lang="en-US" altLang="en-US" sz="1800" dirty="0" smtClean="0"/>
              <a:t>tests qualify joint design</a:t>
            </a:r>
            <a:endParaRPr lang="en-US" altLang="en-US" sz="1800" dirty="0" smtClean="0"/>
          </a:p>
          <a:p>
            <a:pPr lvl="1"/>
            <a:r>
              <a:rPr lang="en-US" altLang="en-US" sz="1600" dirty="0" smtClean="0"/>
              <a:t>Demonstrate failure always occurs outside joint </a:t>
            </a:r>
          </a:p>
          <a:p>
            <a:r>
              <a:rPr lang="en-US" altLang="en-US" sz="1800" dirty="0" smtClean="0"/>
              <a:t>Component tests validate design</a:t>
            </a:r>
          </a:p>
          <a:p>
            <a:r>
              <a:rPr lang="en-US" altLang="en-US" sz="1800" dirty="0" smtClean="0"/>
              <a:t>If </a:t>
            </a:r>
            <a:r>
              <a:rPr lang="en-US" altLang="en-US" sz="1800" dirty="0" smtClean="0">
                <a:solidFill>
                  <a:srgbClr val="FF0000"/>
                </a:solidFill>
              </a:rPr>
              <a:t>every </a:t>
            </a:r>
            <a:r>
              <a:rPr lang="en-US" altLang="en-US" sz="1800" dirty="0" smtClean="0"/>
              <a:t>tests fails in adherend, why do more tests?</a:t>
            </a:r>
          </a:p>
          <a:p>
            <a:endParaRPr lang="en-AU" sz="1800" dirty="0"/>
          </a:p>
        </p:txBody>
      </p:sp>
      <p:sp>
        <p:nvSpPr>
          <p:cNvPr id="8" name="Content Placeholder 7"/>
          <p:cNvSpPr>
            <a:spLocks noGrp="1"/>
          </p:cNvSpPr>
          <p:nvPr>
            <p:ph sz="half" idx="2"/>
          </p:nvPr>
        </p:nvSpPr>
        <p:spPr/>
        <p:txBody>
          <a:bodyPr/>
          <a:lstStyle/>
          <a:p>
            <a:r>
              <a:rPr lang="en-US" altLang="en-US" sz="2000" dirty="0" smtClean="0"/>
              <a:t>Change of adhesive: </a:t>
            </a:r>
          </a:p>
          <a:p>
            <a:r>
              <a:rPr lang="en-US" altLang="en-US" sz="2000" dirty="0" smtClean="0"/>
              <a:t>Measure adhesive properties and </a:t>
            </a:r>
            <a:r>
              <a:rPr lang="en-US" altLang="en-US" sz="2000" i="1" dirty="0" smtClean="0">
                <a:solidFill>
                  <a:srgbClr val="FF0000"/>
                </a:solidFill>
              </a:rPr>
              <a:t>calculate </a:t>
            </a:r>
            <a:r>
              <a:rPr lang="en-US" altLang="en-US" sz="2000" dirty="0" smtClean="0"/>
              <a:t>to show equivalent load capacity</a:t>
            </a:r>
          </a:p>
          <a:p>
            <a:pPr lvl="1"/>
            <a:r>
              <a:rPr lang="en-US" altLang="en-US" sz="1800" dirty="0" smtClean="0"/>
              <a:t>Testing requirement is </a:t>
            </a:r>
            <a:r>
              <a:rPr lang="en-US" altLang="en-US" sz="1800" dirty="0" err="1" smtClean="0"/>
              <a:t>minimised</a:t>
            </a:r>
            <a:endParaRPr lang="en-US" altLang="en-US" sz="1800" dirty="0"/>
          </a:p>
        </p:txBody>
      </p:sp>
      <p:grpSp>
        <p:nvGrpSpPr>
          <p:cNvPr id="5" name="Group 4"/>
          <p:cNvGrpSpPr/>
          <p:nvPr/>
        </p:nvGrpSpPr>
        <p:grpSpPr>
          <a:xfrm>
            <a:off x="5857875" y="3660775"/>
            <a:ext cx="3071813" cy="998538"/>
            <a:chOff x="5857875" y="3660775"/>
            <a:chExt cx="3071813" cy="998538"/>
          </a:xfrm>
        </p:grpSpPr>
        <p:sp>
          <p:nvSpPr>
            <p:cNvPr id="11" name="Text Box 7"/>
            <p:cNvSpPr txBox="1">
              <a:spLocks noChangeArrowheads="1"/>
            </p:cNvSpPr>
            <p:nvPr/>
          </p:nvSpPr>
          <p:spPr bwMode="auto">
            <a:xfrm>
              <a:off x="7119938" y="3730625"/>
              <a:ext cx="180975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spcBef>
                  <a:spcPct val="0"/>
                </a:spcBef>
                <a:buFontTx/>
                <a:buNone/>
              </a:pPr>
              <a:r>
                <a:rPr lang="en-US" altLang="en-US" sz="1400">
                  <a:solidFill>
                    <a:srgbClr val="000000"/>
                  </a:solidFill>
                </a:rPr>
                <a:t>Full-scale test</a:t>
              </a:r>
              <a:endParaRPr lang="en-AU" altLang="en-US" sz="2800">
                <a:solidFill>
                  <a:srgbClr val="000000"/>
                </a:solidFill>
              </a:endParaRPr>
            </a:p>
          </p:txBody>
        </p:sp>
        <p:sp>
          <p:nvSpPr>
            <p:cNvPr id="13" name="AutoShape 9"/>
            <p:cNvSpPr>
              <a:spLocks noChangeArrowheads="1"/>
            </p:cNvSpPr>
            <p:nvPr/>
          </p:nvSpPr>
          <p:spPr bwMode="auto">
            <a:xfrm>
              <a:off x="5857875" y="3670300"/>
              <a:ext cx="1514475" cy="989013"/>
            </a:xfrm>
            <a:prstGeom prst="triangle">
              <a:avLst>
                <a:gd name="adj" fmla="val 50000"/>
              </a:avLst>
            </a:prstGeom>
            <a:solidFill>
              <a:srgbClr val="FFFF00"/>
            </a:solidFill>
            <a:ln w="9525">
              <a:solidFill>
                <a:srgbClr val="000000"/>
              </a:solidFill>
              <a:miter lim="800000"/>
              <a:headEnd/>
              <a:tailEnd/>
            </a:ln>
          </p:spPr>
          <p:txBody>
            <a:bodyPr/>
            <a:lstStyle/>
            <a:p>
              <a:pPr>
                <a:spcBef>
                  <a:spcPct val="0"/>
                </a:spcBef>
                <a:buFontTx/>
                <a:buNone/>
              </a:pPr>
              <a:endParaRPr lang="en-US" altLang="en-US" sz="1600"/>
            </a:p>
          </p:txBody>
        </p:sp>
        <p:sp>
          <p:nvSpPr>
            <p:cNvPr id="14" name="AutoShape 10"/>
            <p:cNvSpPr>
              <a:spLocks noChangeArrowheads="1"/>
            </p:cNvSpPr>
            <p:nvPr/>
          </p:nvSpPr>
          <p:spPr bwMode="auto">
            <a:xfrm>
              <a:off x="6219825" y="3660775"/>
              <a:ext cx="788988" cy="522288"/>
            </a:xfrm>
            <a:prstGeom prst="triangle">
              <a:avLst>
                <a:gd name="adj" fmla="val 50000"/>
              </a:avLst>
            </a:prstGeom>
            <a:solidFill>
              <a:srgbClr val="FF00FF"/>
            </a:solidFill>
            <a:ln w="9525">
              <a:solidFill>
                <a:srgbClr val="000000"/>
              </a:solidFill>
              <a:miter lim="800000"/>
              <a:headEnd/>
              <a:tailEnd/>
            </a:ln>
          </p:spPr>
          <p:txBody>
            <a:bodyPr/>
            <a:lstStyle/>
            <a:p>
              <a:endParaRPr lang="en-AU"/>
            </a:p>
          </p:txBody>
        </p:sp>
        <p:sp>
          <p:nvSpPr>
            <p:cNvPr id="16" name="Text Box 12"/>
            <p:cNvSpPr txBox="1">
              <a:spLocks noChangeArrowheads="1"/>
            </p:cNvSpPr>
            <p:nvPr/>
          </p:nvSpPr>
          <p:spPr bwMode="auto">
            <a:xfrm>
              <a:off x="7345363" y="4171950"/>
              <a:ext cx="131445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spcBef>
                  <a:spcPct val="0"/>
                </a:spcBef>
                <a:buFontTx/>
                <a:buNone/>
              </a:pPr>
              <a:r>
                <a:rPr lang="en-US" altLang="en-US" sz="1400" dirty="0">
                  <a:solidFill>
                    <a:srgbClr val="000000"/>
                  </a:solidFill>
                </a:rPr>
                <a:t>Component</a:t>
              </a:r>
              <a:endParaRPr lang="en-AU" altLang="en-US" sz="2800" dirty="0">
                <a:solidFill>
                  <a:srgbClr val="000000"/>
                </a:solidFill>
              </a:endParaRPr>
            </a:p>
          </p:txBody>
        </p:sp>
      </p:grpSp>
      <p:sp>
        <p:nvSpPr>
          <p:cNvPr id="17" name="Text Box 13"/>
          <p:cNvSpPr txBox="1">
            <a:spLocks noChangeArrowheads="1"/>
          </p:cNvSpPr>
          <p:nvPr/>
        </p:nvSpPr>
        <p:spPr bwMode="auto">
          <a:xfrm>
            <a:off x="4546600" y="3787775"/>
            <a:ext cx="14859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spcBef>
                <a:spcPct val="0"/>
              </a:spcBef>
              <a:buFontTx/>
              <a:buNone/>
            </a:pPr>
            <a:r>
              <a:rPr lang="en-US" altLang="en-US" sz="1400" dirty="0">
                <a:solidFill>
                  <a:srgbClr val="000000"/>
                </a:solidFill>
              </a:rPr>
              <a:t>Number of </a:t>
            </a:r>
            <a:r>
              <a:rPr lang="en-US" altLang="en-US" sz="1400" dirty="0" smtClean="0">
                <a:solidFill>
                  <a:srgbClr val="000000"/>
                </a:solidFill>
              </a:rPr>
              <a:t>tests decreasing </a:t>
            </a:r>
            <a:r>
              <a:rPr lang="en-US" altLang="en-US" sz="2600" dirty="0">
                <a:solidFill>
                  <a:srgbClr val="000000"/>
                </a:solidFill>
                <a:sym typeface="Wingdings" pitchFamily="2" charset="2"/>
              </a:rPr>
              <a:t></a:t>
            </a:r>
            <a:endParaRPr lang="en-AU" altLang="en-US" sz="2800" dirty="0">
              <a:solidFill>
                <a:srgbClr val="000000"/>
              </a:solidFill>
            </a:endParaRPr>
          </a:p>
        </p:txBody>
      </p:sp>
      <p:grpSp>
        <p:nvGrpSpPr>
          <p:cNvPr id="4" name="Group 3"/>
          <p:cNvGrpSpPr/>
          <p:nvPr/>
        </p:nvGrpSpPr>
        <p:grpSpPr>
          <a:xfrm>
            <a:off x="5410200" y="4660900"/>
            <a:ext cx="3252788" cy="615950"/>
            <a:chOff x="5410200" y="4660900"/>
            <a:chExt cx="3252788" cy="615950"/>
          </a:xfrm>
        </p:grpSpPr>
        <p:sp>
          <p:nvSpPr>
            <p:cNvPr id="10" name="Text Box 6"/>
            <p:cNvSpPr txBox="1">
              <a:spLocks noChangeArrowheads="1"/>
            </p:cNvSpPr>
            <p:nvPr/>
          </p:nvSpPr>
          <p:spPr bwMode="auto">
            <a:xfrm>
              <a:off x="6443663" y="4953000"/>
              <a:ext cx="1582737"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spcBef>
                  <a:spcPct val="0"/>
                </a:spcBef>
                <a:buFontTx/>
                <a:buNone/>
              </a:pPr>
              <a:r>
                <a:rPr lang="en-US" altLang="en-US" sz="1400" dirty="0">
                  <a:solidFill>
                    <a:srgbClr val="000000"/>
                  </a:solidFill>
                </a:rPr>
                <a:t>Details </a:t>
              </a:r>
              <a:r>
                <a:rPr lang="en-US" altLang="en-US" sz="1400" b="1" i="1" dirty="0">
                  <a:solidFill>
                    <a:srgbClr val="000000"/>
                  </a:solidFill>
                </a:rPr>
                <a:t>Minimal</a:t>
              </a:r>
              <a:endParaRPr lang="en-AU" altLang="en-US" sz="2800" dirty="0">
                <a:solidFill>
                  <a:srgbClr val="000000"/>
                </a:solidFill>
              </a:endParaRPr>
            </a:p>
          </p:txBody>
        </p:sp>
        <p:sp>
          <p:nvSpPr>
            <p:cNvPr id="12" name="Text Box 8"/>
            <p:cNvSpPr txBox="1">
              <a:spLocks noChangeArrowheads="1"/>
            </p:cNvSpPr>
            <p:nvPr/>
          </p:nvSpPr>
          <p:spPr bwMode="auto">
            <a:xfrm>
              <a:off x="6459538" y="4699000"/>
              <a:ext cx="220345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spcBef>
                  <a:spcPct val="0"/>
                </a:spcBef>
                <a:buFontTx/>
                <a:buNone/>
              </a:pPr>
              <a:r>
                <a:rPr lang="en-US" altLang="en-US" sz="1400" dirty="0">
                  <a:solidFill>
                    <a:srgbClr val="000000"/>
                  </a:solidFill>
                </a:rPr>
                <a:t>Sub-component </a:t>
              </a:r>
              <a:r>
                <a:rPr lang="en-US" altLang="en-US" sz="1400" b="1" i="1" dirty="0">
                  <a:solidFill>
                    <a:srgbClr val="000000"/>
                  </a:solidFill>
                </a:rPr>
                <a:t>Minimal</a:t>
              </a:r>
            </a:p>
            <a:p>
              <a:pPr eaLnBrk="0" hangingPunct="0">
                <a:spcBef>
                  <a:spcPct val="0"/>
                </a:spcBef>
                <a:buFontTx/>
                <a:buNone/>
              </a:pPr>
              <a:endParaRPr lang="en-AU" altLang="en-US" sz="2800" dirty="0">
                <a:solidFill>
                  <a:srgbClr val="000000"/>
                </a:solidFill>
              </a:endParaRPr>
            </a:p>
          </p:txBody>
        </p:sp>
        <p:sp>
          <p:nvSpPr>
            <p:cNvPr id="19" name="AutoShape 15"/>
            <p:cNvSpPr>
              <a:spLocks noChangeArrowheads="1"/>
            </p:cNvSpPr>
            <p:nvPr/>
          </p:nvSpPr>
          <p:spPr bwMode="auto">
            <a:xfrm>
              <a:off x="5641975" y="4660900"/>
              <a:ext cx="704850" cy="304800"/>
            </a:xfrm>
            <a:prstGeom prst="parallelogram">
              <a:avLst>
                <a:gd name="adj" fmla="val 70831"/>
              </a:avLst>
            </a:prstGeom>
            <a:solidFill>
              <a:schemeClr val="accent1"/>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0" name="AutoShape 16"/>
            <p:cNvSpPr>
              <a:spLocks noChangeArrowheads="1"/>
            </p:cNvSpPr>
            <p:nvPr/>
          </p:nvSpPr>
          <p:spPr bwMode="auto">
            <a:xfrm>
              <a:off x="5410200" y="4972050"/>
              <a:ext cx="831850" cy="304800"/>
            </a:xfrm>
            <a:prstGeom prst="parallelogram">
              <a:avLst>
                <a:gd name="adj" fmla="val 75002"/>
              </a:avLst>
            </a:prstGeom>
            <a:solidFill>
              <a:srgbClr val="0000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2" name="Group 1"/>
          <p:cNvGrpSpPr/>
          <p:nvPr/>
        </p:nvGrpSpPr>
        <p:grpSpPr>
          <a:xfrm>
            <a:off x="4864100" y="5270501"/>
            <a:ext cx="3771900" cy="736600"/>
            <a:chOff x="4876800" y="5280025"/>
            <a:chExt cx="3617913" cy="727075"/>
          </a:xfrm>
        </p:grpSpPr>
        <p:sp>
          <p:nvSpPr>
            <p:cNvPr id="15" name="Text Box 11"/>
            <p:cNvSpPr txBox="1">
              <a:spLocks noChangeArrowheads="1"/>
            </p:cNvSpPr>
            <p:nvPr/>
          </p:nvSpPr>
          <p:spPr bwMode="auto">
            <a:xfrm>
              <a:off x="6453188" y="5689600"/>
              <a:ext cx="201612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spcBef>
                  <a:spcPct val="0"/>
                </a:spcBef>
                <a:buFontTx/>
                <a:buNone/>
              </a:pPr>
              <a:r>
                <a:rPr lang="en-US" altLang="en-US" sz="1400" dirty="0">
                  <a:solidFill>
                    <a:srgbClr val="000000"/>
                  </a:solidFill>
                </a:rPr>
                <a:t>Coupon data </a:t>
              </a:r>
              <a:r>
                <a:rPr lang="en-US" altLang="en-US" sz="1400" b="1" i="1" dirty="0">
                  <a:solidFill>
                    <a:srgbClr val="000000"/>
                  </a:solidFill>
                </a:rPr>
                <a:t>Reduced</a:t>
              </a:r>
              <a:endParaRPr lang="en-AU" altLang="en-US" sz="2800" dirty="0">
                <a:solidFill>
                  <a:srgbClr val="000000"/>
                </a:solidFill>
              </a:endParaRPr>
            </a:p>
          </p:txBody>
        </p:sp>
        <p:sp>
          <p:nvSpPr>
            <p:cNvPr id="18" name="AutoShape 14"/>
            <p:cNvSpPr>
              <a:spLocks noChangeArrowheads="1"/>
            </p:cNvSpPr>
            <p:nvPr/>
          </p:nvSpPr>
          <p:spPr bwMode="auto">
            <a:xfrm>
              <a:off x="4876800" y="5588000"/>
              <a:ext cx="1390650" cy="419100"/>
            </a:xfrm>
            <a:prstGeom prst="parallelogram">
              <a:avLst>
                <a:gd name="adj" fmla="val 73108"/>
              </a:avLst>
            </a:prstGeom>
            <a:solidFill>
              <a:schemeClr val="hlink"/>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1" name="AutoShape 17"/>
            <p:cNvSpPr>
              <a:spLocks noChangeArrowheads="1"/>
            </p:cNvSpPr>
            <p:nvPr/>
          </p:nvSpPr>
          <p:spPr bwMode="auto">
            <a:xfrm>
              <a:off x="5184775" y="5280025"/>
              <a:ext cx="1136650" cy="304800"/>
            </a:xfrm>
            <a:prstGeom prst="parallelogram">
              <a:avLst>
                <a:gd name="adj" fmla="val 72391"/>
              </a:avLst>
            </a:prstGeom>
            <a:solidFill>
              <a:srgbClr val="FF00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2" name="Text Box 18"/>
            <p:cNvSpPr txBox="1">
              <a:spLocks noChangeArrowheads="1"/>
            </p:cNvSpPr>
            <p:nvPr/>
          </p:nvSpPr>
          <p:spPr bwMode="auto">
            <a:xfrm>
              <a:off x="6478588" y="5295900"/>
              <a:ext cx="201612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spcBef>
                  <a:spcPct val="0"/>
                </a:spcBef>
                <a:buFontTx/>
                <a:buNone/>
              </a:pPr>
              <a:r>
                <a:rPr lang="en-US" altLang="en-US" sz="1400" dirty="0">
                  <a:solidFill>
                    <a:srgbClr val="000000"/>
                  </a:solidFill>
                </a:rPr>
                <a:t>Elements </a:t>
              </a:r>
              <a:r>
                <a:rPr lang="en-US" altLang="en-US" sz="1400" b="1" i="1" dirty="0">
                  <a:solidFill>
                    <a:srgbClr val="000000"/>
                  </a:solidFill>
                </a:rPr>
                <a:t>Reduced</a:t>
              </a:r>
              <a:endParaRPr lang="en-AU" altLang="en-US" sz="2800" dirty="0">
                <a:solidFill>
                  <a:srgbClr val="000000"/>
                </a:solidFill>
              </a:endParaRPr>
            </a:p>
          </p:txBody>
        </p:sp>
      </p:grpSp>
      <p:sp>
        <p:nvSpPr>
          <p:cNvPr id="23"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24" name="Isosceles Triangle 23"/>
          <p:cNvSpPr/>
          <p:nvPr/>
        </p:nvSpPr>
        <p:spPr bwMode="auto">
          <a:xfrm>
            <a:off x="4864100" y="3644900"/>
            <a:ext cx="3543300" cy="2362200"/>
          </a:xfrm>
          <a:prstGeom prst="triangle">
            <a:avLst/>
          </a:prstGeom>
          <a:noFill/>
          <a:ln w="19050"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2911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 calcmode="lin" valueType="num">
                                      <p:cBhvr additive="base">
                                        <p:cTn id="2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 calcmode="lin" valueType="num">
                                      <p:cBhvr additive="base">
                                        <p:cTn id="2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 calcmode="lin" valueType="num">
                                      <p:cBhvr additive="base">
                                        <p:cTn id="35"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500" fill="hold"/>
                                        <p:tgtEl>
                                          <p:spTgt spid="4"/>
                                        </p:tgtEl>
                                        <p:attrNameLst>
                                          <p:attrName>ppt_x</p:attrName>
                                        </p:attrNameLst>
                                      </p:cBhvr>
                                      <p:tavLst>
                                        <p:tav tm="0">
                                          <p:val>
                                            <p:strVal val="#ppt_x"/>
                                          </p:val>
                                        </p:tav>
                                        <p:tav tm="100000">
                                          <p:val>
                                            <p:strVal val="#ppt_x"/>
                                          </p:val>
                                        </p:tav>
                                      </p:tavLst>
                                    </p:anim>
                                    <p:anim calcmode="lin" valueType="num">
                                      <p:cBhvr additive="base">
                                        <p:cTn id="40" dur="500" fill="hold"/>
                                        <p:tgtEl>
                                          <p:spTgt spid="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anim calcmode="lin" valueType="num">
                                      <p:cBhvr additive="base">
                                        <p:cTn id="49"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7" end="7"/>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additive="base">
                                        <p:cTn id="53" dur="500" fill="hold"/>
                                        <p:tgtEl>
                                          <p:spTgt spid="5"/>
                                        </p:tgtEl>
                                        <p:attrNameLst>
                                          <p:attrName>ppt_x</p:attrName>
                                        </p:attrNameLst>
                                      </p:cBhvr>
                                      <p:tavLst>
                                        <p:tav tm="0">
                                          <p:val>
                                            <p:strVal val="#ppt_x"/>
                                          </p:val>
                                        </p:tav>
                                        <p:tav tm="100000">
                                          <p:val>
                                            <p:strVal val="#ppt_x"/>
                                          </p:val>
                                        </p:tav>
                                      </p:tavLst>
                                    </p:anim>
                                    <p:anim calcmode="lin" valueType="num">
                                      <p:cBhvr additive="base">
                                        <p:cTn id="5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7">
                                            <p:txEl>
                                              <p:pRg st="8" end="8"/>
                                            </p:txEl>
                                          </p:spTgt>
                                        </p:tgtEl>
                                        <p:attrNameLst>
                                          <p:attrName>style.visibility</p:attrName>
                                        </p:attrNameLst>
                                      </p:cBhvr>
                                      <p:to>
                                        <p:strVal val="visible"/>
                                      </p:to>
                                    </p:set>
                                    <p:anim calcmode="lin" valueType="num">
                                      <p:cBhvr additive="base">
                                        <p:cTn id="59"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8">
                                            <p:txEl>
                                              <p:pRg st="0" end="0"/>
                                            </p:txEl>
                                          </p:spTgt>
                                        </p:tgtEl>
                                        <p:attrNameLst>
                                          <p:attrName>style.visibility</p:attrName>
                                        </p:attrNameLst>
                                      </p:cBhvr>
                                      <p:to>
                                        <p:strVal val="visible"/>
                                      </p:to>
                                    </p:set>
                                    <p:anim calcmode="lin" valueType="num">
                                      <p:cBhvr additive="base">
                                        <p:cTn id="6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8">
                                            <p:txEl>
                                              <p:pRg st="1" end="1"/>
                                            </p:txEl>
                                          </p:spTgt>
                                        </p:tgtEl>
                                        <p:attrNameLst>
                                          <p:attrName>style.visibility</p:attrName>
                                        </p:attrNameLst>
                                      </p:cBhvr>
                                      <p:to>
                                        <p:strVal val="visible"/>
                                      </p:to>
                                    </p:set>
                                    <p:anim calcmode="lin" valueType="num">
                                      <p:cBhvr additive="base">
                                        <p:cTn id="7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8">
                                            <p:txEl>
                                              <p:pRg st="1" end="1"/>
                                            </p:tx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8">
                                            <p:txEl>
                                              <p:pRg st="2" end="2"/>
                                            </p:txEl>
                                          </p:spTgt>
                                        </p:tgtEl>
                                        <p:attrNameLst>
                                          <p:attrName>style.visibility</p:attrName>
                                        </p:attrNameLst>
                                      </p:cBhvr>
                                      <p:to>
                                        <p:strVal val="visible"/>
                                      </p:to>
                                    </p:set>
                                    <p:anim calcmode="lin" valueType="num">
                                      <p:cBhvr additive="base">
                                        <p:cTn id="7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8">
                                            <p:txEl>
                                              <p:pRg st="2" end="2"/>
                                            </p:txEl>
                                          </p:spTgt>
                                        </p:tgtEl>
                                        <p:attrNameLst>
                                          <p:attrName>ppt_y</p:attrName>
                                        </p:attrNameLst>
                                      </p:cBhvr>
                                      <p:tavLst>
                                        <p:tav tm="0">
                                          <p:val>
                                            <p:strVal val="1+#ppt_h/2"/>
                                          </p:val>
                                        </p:tav>
                                        <p:tav tm="100000">
                                          <p:val>
                                            <p:strVal val="#ppt_y"/>
                                          </p:val>
                                        </p:tav>
                                      </p:tavLst>
                                    </p:anim>
                                  </p:childTnLst>
                                </p:cTn>
                              </p:par>
                              <p:par>
                                <p:cTn id="77" presetID="1" presetClass="entr" presetSubtype="0" fill="hold" grpId="0" nodeType="withEffect">
                                  <p:stCondLst>
                                    <p:cond delay="0"/>
                                  </p:stCondLst>
                                  <p:childTnLst>
                                    <p:set>
                                      <p:cBhvr>
                                        <p:cTn id="7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build="p"/>
      <p:bldP spid="2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AC 20-107B on </a:t>
            </a:r>
            <a:r>
              <a:rPr lang="en-AU" dirty="0" smtClean="0">
                <a:solidFill>
                  <a:srgbClr val="FF0000"/>
                </a:solidFill>
              </a:rPr>
              <a:t>repair</a:t>
            </a:r>
            <a:endParaRPr lang="en-AU" dirty="0">
              <a:solidFill>
                <a:srgbClr val="FF0000"/>
              </a:solidFill>
            </a:endParaRPr>
          </a:p>
        </p:txBody>
      </p:sp>
      <p:sp>
        <p:nvSpPr>
          <p:cNvPr id="3" name="Content Placeholder 2"/>
          <p:cNvSpPr>
            <a:spLocks noGrp="1"/>
          </p:cNvSpPr>
          <p:nvPr>
            <p:ph idx="1"/>
          </p:nvPr>
        </p:nvSpPr>
        <p:spPr/>
        <p:txBody>
          <a:bodyPr/>
          <a:lstStyle/>
          <a:p>
            <a:r>
              <a:rPr lang="en-AU" dirty="0" smtClean="0"/>
              <a:t>Para 10 (3) Repair. </a:t>
            </a:r>
          </a:p>
          <a:p>
            <a:pPr lvl="1"/>
            <a:r>
              <a:rPr lang="en-AU" i="1" dirty="0" smtClean="0"/>
              <a:t>All bolted and bonded repair design and processing procedures .. shall be substantiated to meet the appropriate requirements. </a:t>
            </a:r>
          </a:p>
          <a:p>
            <a:pPr lvl="1"/>
            <a:r>
              <a:rPr lang="en-AU" i="1" dirty="0" smtClean="0"/>
              <a:t>Safety concern with bond material compatibilities, bond surface preparation, cure thermal management, composite machining, special composite fasteners, and installation techniques, and the associated in-process control procedures. </a:t>
            </a:r>
          </a:p>
          <a:p>
            <a:r>
              <a:rPr lang="en-AU" dirty="0" smtClean="0">
                <a:solidFill>
                  <a:srgbClr val="FF0000"/>
                </a:solidFill>
              </a:rPr>
              <a:t>In reality how is this being applied?</a:t>
            </a:r>
          </a:p>
          <a:p>
            <a:endParaRPr lang="en-AU" dirty="0"/>
          </a:p>
        </p:txBody>
      </p:sp>
      <p:sp>
        <p:nvSpPr>
          <p:cNvPr id="6"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528398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anim calcmode="lin" valueType="num">
                                      <p:cBhvr additive="base">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1" presetID="2" presetClass="entr" presetSubtype="4"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Can someone tell me…</a:t>
            </a:r>
            <a:endParaRPr lang="en-AU" dirty="0"/>
          </a:p>
        </p:txBody>
      </p:sp>
      <p:sp>
        <p:nvSpPr>
          <p:cNvPr id="3" name="Content Placeholder 2"/>
          <p:cNvSpPr>
            <a:spLocks noGrp="1"/>
          </p:cNvSpPr>
          <p:nvPr>
            <p:ph idx="1"/>
          </p:nvPr>
        </p:nvSpPr>
        <p:spPr/>
        <p:txBody>
          <a:bodyPr/>
          <a:lstStyle/>
          <a:p>
            <a:r>
              <a:rPr lang="en-AU" dirty="0" smtClean="0">
                <a:effectLst/>
              </a:rPr>
              <a:t>Bond </a:t>
            </a:r>
            <a:r>
              <a:rPr lang="en-AU" dirty="0">
                <a:effectLst/>
              </a:rPr>
              <a:t>surface preparation </a:t>
            </a:r>
            <a:r>
              <a:rPr lang="en-AU" dirty="0" smtClean="0">
                <a:effectLst/>
              </a:rPr>
              <a:t>for repair</a:t>
            </a:r>
            <a:r>
              <a:rPr lang="en-AU" i="1" dirty="0" smtClean="0">
                <a:effectLst/>
              </a:rPr>
              <a:t>:</a:t>
            </a:r>
            <a:r>
              <a:rPr lang="en-AU" dirty="0" smtClean="0">
                <a:effectLst/>
              </a:rPr>
              <a:t> </a:t>
            </a:r>
            <a:r>
              <a:rPr lang="en-AU" i="1" dirty="0">
                <a:solidFill>
                  <a:srgbClr val="FF0000"/>
                </a:solidFill>
                <a:effectLst/>
              </a:rPr>
              <a:t>shall be substantiated to meet the appropriate requirements</a:t>
            </a:r>
            <a:endParaRPr lang="en-AU" i="1" dirty="0" smtClean="0">
              <a:solidFill>
                <a:srgbClr val="FF0000"/>
              </a:solidFill>
              <a:effectLst/>
            </a:endParaRPr>
          </a:p>
          <a:p>
            <a:r>
              <a:rPr lang="en-AU" dirty="0" smtClean="0"/>
              <a:t>There are recently certified aircraft with </a:t>
            </a:r>
            <a:r>
              <a:rPr lang="en-AU" dirty="0"/>
              <a:t>“scuff sand and solvent clean” </a:t>
            </a:r>
            <a:r>
              <a:rPr lang="en-AU" dirty="0" smtClean="0"/>
              <a:t>as the approved process for metals in the approved SRM</a:t>
            </a:r>
          </a:p>
          <a:p>
            <a:r>
              <a:rPr lang="en-AU" dirty="0" smtClean="0"/>
              <a:t>This would never meet the requirements for the base design!!!!!</a:t>
            </a:r>
          </a:p>
          <a:p>
            <a:r>
              <a:rPr lang="en-AU" dirty="0" smtClean="0">
                <a:solidFill>
                  <a:srgbClr val="FF0000"/>
                </a:solidFill>
              </a:rPr>
              <a:t>How was this approved?</a:t>
            </a:r>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97221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anim calcmode="lin" valueType="num">
                                      <p:cBhvr additive="base">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Can someone tell me ……</a:t>
            </a:r>
            <a:endParaRPr lang="en-AU" dirty="0"/>
          </a:p>
        </p:txBody>
      </p:sp>
      <p:sp>
        <p:nvSpPr>
          <p:cNvPr id="3" name="Content Placeholder 2"/>
          <p:cNvSpPr>
            <a:spLocks noGrp="1"/>
          </p:cNvSpPr>
          <p:nvPr>
            <p:ph idx="1"/>
          </p:nvPr>
        </p:nvSpPr>
        <p:spPr/>
        <p:txBody>
          <a:bodyPr/>
          <a:lstStyle/>
          <a:p>
            <a:r>
              <a:rPr lang="en-AU" sz="2000" i="1" dirty="0">
                <a:solidFill>
                  <a:srgbClr val="FF0000"/>
                </a:solidFill>
                <a:effectLst/>
              </a:rPr>
              <a:t>Safety concern with </a:t>
            </a:r>
            <a:r>
              <a:rPr lang="en-AU" sz="2000" i="1" dirty="0" smtClean="0">
                <a:solidFill>
                  <a:srgbClr val="FF0000"/>
                </a:solidFill>
                <a:effectLst/>
              </a:rPr>
              <a:t>…cure </a:t>
            </a:r>
            <a:r>
              <a:rPr lang="en-AU" sz="2000" i="1" dirty="0">
                <a:solidFill>
                  <a:srgbClr val="FF0000"/>
                </a:solidFill>
                <a:effectLst/>
              </a:rPr>
              <a:t>thermal management </a:t>
            </a:r>
            <a:endParaRPr lang="en-AU" sz="2000" i="1" dirty="0" smtClean="0">
              <a:solidFill>
                <a:srgbClr val="FF0000"/>
              </a:solidFill>
              <a:effectLst/>
            </a:endParaRPr>
          </a:p>
          <a:p>
            <a:r>
              <a:rPr lang="en-AU" sz="2000" dirty="0" smtClean="0"/>
              <a:t>How can a repair be performed using ONE heater blanket and only one thermocouple with no regard to the substructure? </a:t>
            </a:r>
          </a:p>
          <a:p>
            <a:pPr lvl="1"/>
            <a:r>
              <a:rPr lang="en-AU" sz="1800" dirty="0" smtClean="0"/>
              <a:t>One thermocouple cannot provide assurance of cure and prevention of overheat on even moderately complex structure</a:t>
            </a:r>
          </a:p>
          <a:p>
            <a:r>
              <a:rPr lang="en-AU" sz="2000" dirty="0"/>
              <a:t>There are recently certified aircraft with this as the approved process </a:t>
            </a:r>
            <a:r>
              <a:rPr lang="en-AU" sz="2000" dirty="0" smtClean="0"/>
              <a:t>for carbon composites with a 212</a:t>
            </a:r>
            <a:r>
              <a:rPr lang="en-AU" sz="2000" dirty="0"/>
              <a:t>º</a:t>
            </a:r>
            <a:r>
              <a:rPr lang="en-AU" sz="2000" dirty="0" smtClean="0"/>
              <a:t>F (100ºC) cure cycle without moisture removal from the composite</a:t>
            </a:r>
          </a:p>
          <a:p>
            <a:pPr lvl="1"/>
            <a:r>
              <a:rPr lang="en-AU" sz="1600" dirty="0" smtClean="0"/>
              <a:t>Heating laminated composites above </a:t>
            </a:r>
            <a:r>
              <a:rPr lang="en-AU" sz="1600" dirty="0"/>
              <a:t>212ºF (100ºC</a:t>
            </a:r>
            <a:r>
              <a:rPr lang="en-AU" sz="1600" dirty="0" smtClean="0"/>
              <a:t>) carries a high risk of delamination due to absorbed moisture turning to steam</a:t>
            </a:r>
          </a:p>
          <a:p>
            <a:pPr lvl="1"/>
            <a:r>
              <a:rPr lang="en-AU" sz="1600" dirty="0" smtClean="0"/>
              <a:t>Relying on ONE heater blanket and ONE thermocouple is a severe risk to either overheat damage or </a:t>
            </a:r>
            <a:r>
              <a:rPr lang="en-AU" sz="1600" dirty="0" err="1" smtClean="0"/>
              <a:t>undercure</a:t>
            </a:r>
            <a:r>
              <a:rPr lang="en-AU" sz="1600" dirty="0" smtClean="0"/>
              <a:t> of the adhesive</a:t>
            </a:r>
            <a:endParaRPr lang="en-AU" sz="1600" dirty="0"/>
          </a:p>
          <a:p>
            <a:r>
              <a:rPr lang="en-AU" sz="2000" dirty="0">
                <a:solidFill>
                  <a:srgbClr val="FF0000"/>
                </a:solidFill>
              </a:rPr>
              <a:t>How was this approved?</a:t>
            </a:r>
          </a:p>
          <a:p>
            <a:pPr lvl="1"/>
            <a:endParaRPr lang="en-AU" sz="1800" dirty="0" smtClean="0"/>
          </a:p>
          <a:p>
            <a:endParaRPr lang="en-AU" sz="2000" dirty="0" smtClean="0"/>
          </a:p>
          <a:p>
            <a:endParaRPr lang="en-AU" sz="2000" dirty="0"/>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950439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anim calcmode="lin" valueType="num">
                                      <p:cBhvr additive="base">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3"/>
          <p:cNvSpPr>
            <a:spLocks noGrp="1"/>
          </p:cNvSpPr>
          <p:nvPr>
            <p:ph type="ftr" sz="quarter" idx="4294967295"/>
          </p:nvPr>
        </p:nvSpPr>
        <p:spPr>
          <a:xfrm>
            <a:off x="3016250" y="6178550"/>
            <a:ext cx="2881313" cy="474663"/>
          </a:xfrm>
          <a:prstGeom prst="rect">
            <a:avLst/>
          </a:prstGeom>
        </p:spPr>
        <p:txBody>
          <a:bodyPr/>
          <a:lstStyle/>
          <a:p>
            <a:pPr>
              <a:defRPr/>
            </a:pPr>
            <a:r>
              <a:rPr lang="fr-FR"/>
              <a:t>©Adhesion Associates Jun 2014 Revision 2.0</a:t>
            </a:r>
            <a:endParaRPr lang="en-AU"/>
          </a:p>
        </p:txBody>
      </p:sp>
      <p:sp>
        <p:nvSpPr>
          <p:cNvPr id="533506" name="Rectangle 2"/>
          <p:cNvSpPr>
            <a:spLocks noGrp="1" noChangeArrowheads="1"/>
          </p:cNvSpPr>
          <p:nvPr>
            <p:ph type="title"/>
          </p:nvPr>
        </p:nvSpPr>
        <p:spPr/>
        <p:txBody>
          <a:bodyPr/>
          <a:lstStyle/>
          <a:p>
            <a:pPr eaLnBrk="1" hangingPunct="1">
              <a:defRPr/>
            </a:pPr>
            <a:r>
              <a:rPr lang="en-AU" dirty="0" smtClean="0"/>
              <a:t>Adhesion failure due to poor heating</a:t>
            </a:r>
            <a:endParaRPr lang="en-AU" dirty="0"/>
          </a:p>
        </p:txBody>
      </p:sp>
      <p:sp>
        <p:nvSpPr>
          <p:cNvPr id="533507" name="Rectangle 3"/>
          <p:cNvSpPr>
            <a:spLocks noGrp="1" noChangeArrowheads="1"/>
          </p:cNvSpPr>
          <p:nvPr>
            <p:ph type="body" idx="1"/>
          </p:nvPr>
        </p:nvSpPr>
        <p:spPr>
          <a:xfrm>
            <a:off x="455613" y="1420813"/>
            <a:ext cx="8226425" cy="4497387"/>
          </a:xfrm>
        </p:spPr>
        <p:txBody>
          <a:bodyPr/>
          <a:lstStyle/>
          <a:p>
            <a:pPr eaLnBrk="1" hangingPunct="1">
              <a:defRPr/>
            </a:pPr>
            <a:r>
              <a:rPr lang="en-AU" sz="2000" dirty="0"/>
              <a:t>Adhesion failure </a:t>
            </a:r>
            <a:r>
              <a:rPr lang="en-AU" sz="2000" dirty="0" smtClean="0"/>
              <a:t>may occur </a:t>
            </a:r>
            <a:r>
              <a:rPr lang="en-AU" sz="2000" dirty="0"/>
              <a:t>from poor temperature control</a:t>
            </a:r>
          </a:p>
          <a:p>
            <a:pPr eaLnBrk="1" hangingPunct="1">
              <a:defRPr/>
            </a:pPr>
            <a:r>
              <a:rPr lang="en-AU" sz="2000" dirty="0"/>
              <a:t>Adhesive may cross-link before wetting the surface</a:t>
            </a:r>
          </a:p>
          <a:p>
            <a:pPr lvl="1" eaLnBrk="1" hangingPunct="1">
              <a:defRPr/>
            </a:pPr>
            <a:r>
              <a:rPr lang="en-AU" sz="1800" dirty="0"/>
              <a:t>Similar to time-expired adhesive</a:t>
            </a:r>
          </a:p>
          <a:p>
            <a:pPr eaLnBrk="1" hangingPunct="1">
              <a:defRPr/>
            </a:pPr>
            <a:r>
              <a:rPr lang="en-AU" sz="2000" dirty="0"/>
              <a:t>Sufficient contact to pass production NDI</a:t>
            </a:r>
          </a:p>
          <a:p>
            <a:pPr eaLnBrk="1" hangingPunct="1">
              <a:defRPr/>
            </a:pPr>
            <a:r>
              <a:rPr lang="en-AU" sz="2000" dirty="0"/>
              <a:t>Example: </a:t>
            </a:r>
            <a:r>
              <a:rPr lang="en-AU" sz="1800" dirty="0"/>
              <a:t>Single heater blanket repair to complex structure</a:t>
            </a:r>
          </a:p>
        </p:txBody>
      </p:sp>
      <p:grpSp>
        <p:nvGrpSpPr>
          <p:cNvPr id="2" name="Group 1"/>
          <p:cNvGrpSpPr/>
          <p:nvPr/>
        </p:nvGrpSpPr>
        <p:grpSpPr>
          <a:xfrm>
            <a:off x="925513" y="3600450"/>
            <a:ext cx="7404100" cy="2317750"/>
            <a:chOff x="925513" y="3600450"/>
            <a:chExt cx="7404100" cy="2317750"/>
          </a:xfrm>
        </p:grpSpPr>
        <p:pic>
          <p:nvPicPr>
            <p:cNvPr id="198661" name="Picture 4" descr="single blanket repa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5513" y="3600450"/>
              <a:ext cx="7232650" cy="231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8662" name="Line 5"/>
            <p:cNvSpPr>
              <a:spLocks noChangeShapeType="1"/>
            </p:cNvSpPr>
            <p:nvPr/>
          </p:nvSpPr>
          <p:spPr bwMode="auto">
            <a:xfrm flipV="1">
              <a:off x="1366838" y="4822825"/>
              <a:ext cx="4610100" cy="25400"/>
            </a:xfrm>
            <a:prstGeom prst="line">
              <a:avLst/>
            </a:prstGeom>
            <a:noFill/>
            <a:ln w="28575">
              <a:solidFill>
                <a:srgbClr val="FF0000"/>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en-AU"/>
            </a:p>
          </p:txBody>
        </p:sp>
        <p:sp>
          <p:nvSpPr>
            <p:cNvPr id="198663" name="Line 6"/>
            <p:cNvSpPr>
              <a:spLocks noChangeShapeType="1"/>
            </p:cNvSpPr>
            <p:nvPr/>
          </p:nvSpPr>
          <p:spPr bwMode="auto">
            <a:xfrm>
              <a:off x="5940425" y="4810125"/>
              <a:ext cx="1749425" cy="1588"/>
            </a:xfrm>
            <a:prstGeom prst="line">
              <a:avLst/>
            </a:prstGeom>
            <a:noFill/>
            <a:ln w="28575">
              <a:solidFill>
                <a:srgbClr val="FF0000"/>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en-AU"/>
            </a:p>
          </p:txBody>
        </p:sp>
        <p:sp>
          <p:nvSpPr>
            <p:cNvPr id="198664" name="Line 7"/>
            <p:cNvSpPr>
              <a:spLocks noChangeShapeType="1"/>
            </p:cNvSpPr>
            <p:nvPr/>
          </p:nvSpPr>
          <p:spPr bwMode="auto">
            <a:xfrm>
              <a:off x="5959475" y="4381500"/>
              <a:ext cx="1588" cy="754063"/>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98665" name="Text Box 8"/>
            <p:cNvSpPr txBox="1">
              <a:spLocks noChangeArrowheads="1"/>
            </p:cNvSpPr>
            <p:nvPr/>
          </p:nvSpPr>
          <p:spPr bwMode="auto">
            <a:xfrm>
              <a:off x="6670675" y="3813175"/>
              <a:ext cx="1658938" cy="847725"/>
            </a:xfrm>
            <a:prstGeom prst="rect">
              <a:avLst/>
            </a:prstGeom>
            <a:solidFill>
              <a:srgbClr val="FFFFFF">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FF3300"/>
                </a:buClr>
                <a:buSzPct val="115000"/>
                <a:buFont typeface="Wingdings" pitchFamily="2" charset="2"/>
                <a:buChar char="§"/>
                <a:defRPr sz="2400">
                  <a:solidFill>
                    <a:srgbClr val="000000"/>
                  </a:solidFill>
                  <a:latin typeface="Arial" pitchFamily="34" charset="0"/>
                </a:defRPr>
              </a:lvl1pPr>
              <a:lvl2pPr marL="742950" indent="-285750" eaLnBrk="0" hangingPunct="0">
                <a:spcBef>
                  <a:spcPct val="20000"/>
                </a:spcBef>
                <a:buClr>
                  <a:srgbClr val="FF0066"/>
                </a:buClr>
                <a:buFont typeface="Wingdings" pitchFamily="2" charset="2"/>
                <a:buChar char="§"/>
                <a:defRPr sz="2000">
                  <a:solidFill>
                    <a:srgbClr val="000000"/>
                  </a:solidFill>
                  <a:latin typeface="Arial" pitchFamily="34" charset="0"/>
                </a:defRPr>
              </a:lvl2pPr>
              <a:lvl3pPr marL="1143000" indent="-228600" eaLnBrk="0" hangingPunct="0">
                <a:spcBef>
                  <a:spcPct val="20000"/>
                </a:spcBef>
                <a:buClr>
                  <a:srgbClr val="FFCC00"/>
                </a:buClr>
                <a:buSzPct val="115000"/>
                <a:buFont typeface="Wingdings" pitchFamily="2" charset="2"/>
                <a:buChar char="§"/>
                <a:defRPr>
                  <a:solidFill>
                    <a:srgbClr val="000000"/>
                  </a:solidFill>
                  <a:latin typeface="Arial" pitchFamily="34" charset="0"/>
                </a:defRPr>
              </a:lvl3pPr>
              <a:lvl4pPr marL="1600200" indent="-228600" eaLnBrk="0" hangingPunct="0">
                <a:spcBef>
                  <a:spcPct val="20000"/>
                </a:spcBef>
                <a:buFont typeface="Wingdings" pitchFamily="2" charset="2"/>
                <a:buChar char="§"/>
                <a:defRPr>
                  <a:solidFill>
                    <a:srgbClr val="000000"/>
                  </a:solidFill>
                  <a:latin typeface="Arial" pitchFamily="34" charset="0"/>
                </a:defRPr>
              </a:lvl4pPr>
              <a:lvl5pPr marL="2057400" indent="-228600" eaLnBrk="0" hangingPunct="0">
                <a:spcBef>
                  <a:spcPct val="20000"/>
                </a:spcBef>
                <a:buClr>
                  <a:schemeClr val="tx2"/>
                </a:buClr>
                <a:buSzPct val="115000"/>
                <a:buFont typeface="Wingdings" pitchFamily="2" charset="2"/>
                <a:buChar char="§"/>
                <a:defRPr>
                  <a:solidFill>
                    <a:srgbClr val="000000"/>
                  </a:solidFill>
                  <a:latin typeface="Arial" pitchFamily="34" charset="0"/>
                </a:defRPr>
              </a:lvl5pPr>
              <a:lvl6pPr marL="25146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6pPr>
              <a:lvl7pPr marL="29718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7pPr>
              <a:lvl8pPr marL="34290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8pPr>
              <a:lvl9pPr marL="38862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9pPr>
            </a:lstStyle>
            <a:p>
              <a:pPr eaLnBrk="1" hangingPunct="1">
                <a:spcBef>
                  <a:spcPct val="0"/>
                </a:spcBef>
                <a:buClrTx/>
                <a:buSzTx/>
                <a:buFontTx/>
                <a:buNone/>
              </a:pPr>
              <a:r>
                <a:rPr lang="en-US" altLang="en-US" sz="1600" b="1"/>
                <a:t>Mixed-mode and cohesion</a:t>
              </a:r>
              <a:endParaRPr lang="en-AU" altLang="en-US" sz="1600" b="1"/>
            </a:p>
          </p:txBody>
        </p:sp>
        <p:sp>
          <p:nvSpPr>
            <p:cNvPr id="198666" name="Text Box 9"/>
            <p:cNvSpPr txBox="1">
              <a:spLocks noChangeArrowheads="1"/>
            </p:cNvSpPr>
            <p:nvPr/>
          </p:nvSpPr>
          <p:spPr bwMode="auto">
            <a:xfrm>
              <a:off x="3517900" y="4144963"/>
              <a:ext cx="1192213" cy="454025"/>
            </a:xfrm>
            <a:prstGeom prst="rect">
              <a:avLst/>
            </a:prstGeom>
            <a:solidFill>
              <a:srgbClr val="FFFFFF">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FF3300"/>
                </a:buClr>
                <a:buSzPct val="115000"/>
                <a:buFont typeface="Wingdings" pitchFamily="2" charset="2"/>
                <a:buChar char="§"/>
                <a:defRPr sz="2400">
                  <a:solidFill>
                    <a:srgbClr val="000000"/>
                  </a:solidFill>
                  <a:latin typeface="Arial" pitchFamily="34" charset="0"/>
                </a:defRPr>
              </a:lvl1pPr>
              <a:lvl2pPr marL="742950" indent="-285750" eaLnBrk="0" hangingPunct="0">
                <a:spcBef>
                  <a:spcPct val="20000"/>
                </a:spcBef>
                <a:buClr>
                  <a:srgbClr val="FF0066"/>
                </a:buClr>
                <a:buFont typeface="Wingdings" pitchFamily="2" charset="2"/>
                <a:buChar char="§"/>
                <a:defRPr sz="2000">
                  <a:solidFill>
                    <a:srgbClr val="000000"/>
                  </a:solidFill>
                  <a:latin typeface="Arial" pitchFamily="34" charset="0"/>
                </a:defRPr>
              </a:lvl2pPr>
              <a:lvl3pPr marL="1143000" indent="-228600" eaLnBrk="0" hangingPunct="0">
                <a:spcBef>
                  <a:spcPct val="20000"/>
                </a:spcBef>
                <a:buClr>
                  <a:srgbClr val="FFCC00"/>
                </a:buClr>
                <a:buSzPct val="115000"/>
                <a:buFont typeface="Wingdings" pitchFamily="2" charset="2"/>
                <a:buChar char="§"/>
                <a:defRPr>
                  <a:solidFill>
                    <a:srgbClr val="000000"/>
                  </a:solidFill>
                  <a:latin typeface="Arial" pitchFamily="34" charset="0"/>
                </a:defRPr>
              </a:lvl3pPr>
              <a:lvl4pPr marL="1600200" indent="-228600" eaLnBrk="0" hangingPunct="0">
                <a:spcBef>
                  <a:spcPct val="20000"/>
                </a:spcBef>
                <a:buFont typeface="Wingdings" pitchFamily="2" charset="2"/>
                <a:buChar char="§"/>
                <a:defRPr>
                  <a:solidFill>
                    <a:srgbClr val="000000"/>
                  </a:solidFill>
                  <a:latin typeface="Arial" pitchFamily="34" charset="0"/>
                </a:defRPr>
              </a:lvl4pPr>
              <a:lvl5pPr marL="2057400" indent="-228600" eaLnBrk="0" hangingPunct="0">
                <a:spcBef>
                  <a:spcPct val="20000"/>
                </a:spcBef>
                <a:buClr>
                  <a:schemeClr val="tx2"/>
                </a:buClr>
                <a:buSzPct val="115000"/>
                <a:buFont typeface="Wingdings" pitchFamily="2" charset="2"/>
                <a:buChar char="§"/>
                <a:defRPr>
                  <a:solidFill>
                    <a:srgbClr val="000000"/>
                  </a:solidFill>
                  <a:latin typeface="Arial" pitchFamily="34" charset="0"/>
                </a:defRPr>
              </a:lvl5pPr>
              <a:lvl6pPr marL="25146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6pPr>
              <a:lvl7pPr marL="29718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7pPr>
              <a:lvl8pPr marL="34290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8pPr>
              <a:lvl9pPr marL="3886200" indent="-228600" eaLnBrk="0" fontAlgn="base" hangingPunct="0">
                <a:spcBef>
                  <a:spcPct val="20000"/>
                </a:spcBef>
                <a:spcAft>
                  <a:spcPct val="0"/>
                </a:spcAft>
                <a:buClr>
                  <a:schemeClr val="tx2"/>
                </a:buClr>
                <a:buSzPct val="115000"/>
                <a:buFont typeface="Wingdings" pitchFamily="2" charset="2"/>
                <a:buChar char="§"/>
                <a:defRPr>
                  <a:solidFill>
                    <a:srgbClr val="000000"/>
                  </a:solidFill>
                  <a:latin typeface="Arial" pitchFamily="34" charset="0"/>
                </a:defRPr>
              </a:lvl9pPr>
            </a:lstStyle>
            <a:p>
              <a:pPr eaLnBrk="1" hangingPunct="1">
                <a:spcBef>
                  <a:spcPct val="0"/>
                </a:spcBef>
                <a:buClrTx/>
                <a:buSzTx/>
                <a:buFontTx/>
                <a:buNone/>
              </a:pPr>
              <a:r>
                <a:rPr lang="en-US" altLang="en-US" sz="1600" b="1"/>
                <a:t>Adhesion</a:t>
              </a:r>
              <a:endParaRPr lang="en-AU" altLang="en-US" sz="1600" b="1"/>
            </a:p>
          </p:txBody>
        </p:sp>
      </p:grpSp>
      <p:sp>
        <p:nvSpPr>
          <p:cNvPr id="11" name="AutoShape 5"/>
          <p:cNvSpPr>
            <a:spLocks noChangeArrowheads="1"/>
          </p:cNvSpPr>
          <p:nvPr/>
        </p:nvSpPr>
        <p:spPr bwMode="auto">
          <a:xfrm>
            <a:off x="8191500"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AU" dirty="0"/>
          </a:p>
        </p:txBody>
      </p:sp>
    </p:spTree>
    <p:extLst>
      <p:ext uri="{BB962C8B-B14F-4D97-AF65-F5344CB8AC3E}">
        <p14:creationId xmlns:p14="http://schemas.microsoft.com/office/powerpoint/2010/main" val="36126433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3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350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350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3350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33507">
                                            <p:txEl>
                                              <p:pRg st="4" end="4"/>
                                            </p:txEl>
                                          </p:spTgt>
                                        </p:tgtEl>
                                        <p:attrNameLst>
                                          <p:attrName>style.visibility</p:attrName>
                                        </p:attrNameLst>
                                      </p:cBhvr>
                                      <p:to>
                                        <p:strVal val="visible"/>
                                      </p:to>
                                    </p:set>
                                  </p:childTnLst>
                                </p:cTn>
                              </p:par>
                              <p:par>
                                <p:cTn id="21" presetID="2" presetClass="entr" presetSubtype="4"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3507"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Can someone tell me…</a:t>
            </a:r>
          </a:p>
        </p:txBody>
      </p:sp>
      <p:sp>
        <p:nvSpPr>
          <p:cNvPr id="3" name="Content Placeholder 2"/>
          <p:cNvSpPr>
            <a:spLocks noGrp="1"/>
          </p:cNvSpPr>
          <p:nvPr>
            <p:ph idx="1"/>
          </p:nvPr>
        </p:nvSpPr>
        <p:spPr/>
        <p:txBody>
          <a:bodyPr/>
          <a:lstStyle/>
          <a:p>
            <a:r>
              <a:rPr lang="en-AU" dirty="0" smtClean="0"/>
              <a:t>To save time I’ll discuss </a:t>
            </a:r>
            <a:r>
              <a:rPr lang="en-AU" u="sng" dirty="0" smtClean="0">
                <a:solidFill>
                  <a:srgbClr val="FF0000"/>
                </a:solidFill>
              </a:rPr>
              <a:t>injection “repairs”</a:t>
            </a:r>
            <a:r>
              <a:rPr lang="en-AU" dirty="0" smtClean="0"/>
              <a:t> in the </a:t>
            </a:r>
            <a:r>
              <a:rPr lang="en-AU" i="1" dirty="0" smtClean="0"/>
              <a:t>Adhesive Bond Failure Forensics</a:t>
            </a:r>
            <a:r>
              <a:rPr lang="en-AU" dirty="0" smtClean="0"/>
              <a:t> talk later today…. </a:t>
            </a:r>
            <a:endParaRPr lang="en-AU" dirty="0"/>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4265183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mtClean="0"/>
              <a:t>Mechanism of adhesion</a:t>
            </a:r>
          </a:p>
        </p:txBody>
      </p:sp>
      <p:sp>
        <p:nvSpPr>
          <p:cNvPr id="1418243" name="Rectangle 3"/>
          <p:cNvSpPr>
            <a:spLocks noGrp="1" noChangeArrowheads="1"/>
          </p:cNvSpPr>
          <p:nvPr>
            <p:ph type="body" idx="1"/>
          </p:nvPr>
        </p:nvSpPr>
        <p:spPr/>
        <p:txBody>
          <a:bodyPr/>
          <a:lstStyle/>
          <a:p>
            <a:r>
              <a:rPr lang="en-US" altLang="en-US" dirty="0" smtClean="0"/>
              <a:t>To understand interfacial longevity, understand how adhesives function</a:t>
            </a:r>
          </a:p>
          <a:p>
            <a:r>
              <a:rPr lang="en-US" altLang="en-US" dirty="0" smtClean="0"/>
              <a:t>Adhesives depend upon </a:t>
            </a:r>
            <a:r>
              <a:rPr lang="en-US" altLang="en-US" dirty="0" smtClean="0">
                <a:solidFill>
                  <a:srgbClr val="FF0000"/>
                </a:solidFill>
              </a:rPr>
              <a:t>chemical bonds </a:t>
            </a:r>
            <a:r>
              <a:rPr lang="en-US" altLang="en-US" dirty="0" smtClean="0"/>
              <a:t>formed at the interface between the adhesive and adherend</a:t>
            </a:r>
          </a:p>
          <a:p>
            <a:pPr lvl="1"/>
            <a:r>
              <a:rPr lang="en-US" altLang="en-US" dirty="0" smtClean="0"/>
              <a:t>Strong chemical bonds, failure occurs through the adhesive in the plane of the carrier cloth</a:t>
            </a:r>
          </a:p>
          <a:p>
            <a:pPr lvl="2"/>
            <a:r>
              <a:rPr lang="en-US" altLang="en-US" dirty="0" smtClean="0"/>
              <a:t>High bond strength</a:t>
            </a:r>
          </a:p>
          <a:p>
            <a:pPr lvl="1"/>
            <a:r>
              <a:rPr lang="en-US" altLang="en-US" dirty="0" smtClean="0"/>
              <a:t>Weak chemical bonds, failure occurs at the interface</a:t>
            </a:r>
          </a:p>
          <a:p>
            <a:pPr lvl="2"/>
            <a:r>
              <a:rPr lang="en-US" altLang="en-US" dirty="0" smtClean="0"/>
              <a:t>Low bond strength</a:t>
            </a:r>
          </a:p>
          <a:p>
            <a:r>
              <a:rPr lang="en-US" altLang="en-US" dirty="0" smtClean="0"/>
              <a:t>Weak bonds may occur due to contamination during processes OR by degradation of the interfacial chemical </a:t>
            </a:r>
            <a:r>
              <a:rPr lang="en-US" altLang="en-US" dirty="0" smtClean="0"/>
              <a:t>bonds in service</a:t>
            </a:r>
            <a:endParaRPr lang="en-US" altLang="en-US" dirty="0" smtClean="0"/>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28592382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18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1824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1824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1824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1824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1824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1824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8243" grpId="0" build="p" bldLvl="2"/>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dirty="0" smtClean="0"/>
              <a:t>An observation on bonded repair resources</a:t>
            </a:r>
            <a:endParaRPr lang="en-AU" sz="3200" dirty="0"/>
          </a:p>
        </p:txBody>
      </p:sp>
      <p:sp>
        <p:nvSpPr>
          <p:cNvPr id="3" name="Content Placeholder 2"/>
          <p:cNvSpPr>
            <a:spLocks noGrp="1"/>
          </p:cNvSpPr>
          <p:nvPr>
            <p:ph idx="1"/>
          </p:nvPr>
        </p:nvSpPr>
        <p:spPr/>
        <p:txBody>
          <a:bodyPr/>
          <a:lstStyle/>
          <a:p>
            <a:r>
              <a:rPr lang="en-AU" dirty="0" smtClean="0"/>
              <a:t>CACRC is addressing on-aircraft repair issues</a:t>
            </a:r>
          </a:p>
          <a:p>
            <a:r>
              <a:rPr lang="en-AU" dirty="0" smtClean="0"/>
              <a:t>One specific limitation is that the committee must follow OEM repair methodologies</a:t>
            </a:r>
          </a:p>
          <a:p>
            <a:r>
              <a:rPr lang="en-AU" dirty="0" smtClean="0"/>
              <a:t>If OEMs specify:</a:t>
            </a:r>
          </a:p>
          <a:p>
            <a:pPr lvl="1"/>
            <a:r>
              <a:rPr lang="en-AU" dirty="0" smtClean="0"/>
              <a:t>Scuff sand and solvent clean preparation for metals</a:t>
            </a:r>
          </a:p>
          <a:p>
            <a:pPr lvl="1"/>
            <a:r>
              <a:rPr lang="en-AU" dirty="0" smtClean="0"/>
              <a:t>Single heat sources irrespective of substructure</a:t>
            </a:r>
          </a:p>
          <a:p>
            <a:pPr lvl="1"/>
            <a:r>
              <a:rPr lang="en-AU" dirty="0" smtClean="0"/>
              <a:t>Control and acceptance based on only one thermocouple</a:t>
            </a:r>
          </a:p>
          <a:p>
            <a:r>
              <a:rPr lang="en-AU" dirty="0" smtClean="0"/>
              <a:t>Then the CACRC outcomes will be of limited value</a:t>
            </a:r>
          </a:p>
          <a:p>
            <a:r>
              <a:rPr lang="en-AU" dirty="0" smtClean="0"/>
              <a:t>I suggest that there needs to be an AC which provides guidance to OEMs on minimum standards for on-aircraft repair processes</a:t>
            </a:r>
            <a:endParaRPr lang="en-AU" dirty="0"/>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219961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1" presetClass="entr" presetSubtype="0" fill="hold" grpId="0" nodeType="with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800" dirty="0" smtClean="0"/>
              <a:t>Suggested amendments for AC 20-107B on repair</a:t>
            </a:r>
            <a:endParaRPr lang="en-AU" sz="2800" dirty="0"/>
          </a:p>
        </p:txBody>
      </p:sp>
      <p:sp>
        <p:nvSpPr>
          <p:cNvPr id="3" name="Content Placeholder 2"/>
          <p:cNvSpPr>
            <a:spLocks noGrp="1"/>
          </p:cNvSpPr>
          <p:nvPr>
            <p:ph idx="1"/>
          </p:nvPr>
        </p:nvSpPr>
        <p:spPr/>
        <p:txBody>
          <a:bodyPr/>
          <a:lstStyle/>
          <a:p>
            <a:r>
              <a:rPr lang="en-AU" sz="2000" b="1" dirty="0">
                <a:effectLst/>
              </a:rPr>
              <a:t>(3) Repair</a:t>
            </a:r>
            <a:r>
              <a:rPr lang="en-AU" sz="2000" dirty="0">
                <a:effectLst/>
              </a:rPr>
              <a:t>. All bolted and bonded repair design and processing procedures applied for a given structure shall be substantiated to meet the appropriate requirements. Of particular safety concern are the issues associated with bond material compatibilities, bond surface preparation (including drying, cleaning, and chemical activation</a:t>
            </a:r>
            <a:r>
              <a:rPr lang="en-AU" sz="2000" dirty="0">
                <a:solidFill>
                  <a:srgbClr val="FF0000"/>
                </a:solidFill>
                <a:effectLst/>
              </a:rPr>
              <a:t> to a standard which matches the requirements of the base design)</a:t>
            </a:r>
            <a:r>
              <a:rPr lang="en-AU" sz="2000" dirty="0">
                <a:effectLst/>
              </a:rPr>
              <a:t>, cure thermal management </a:t>
            </a:r>
            <a:r>
              <a:rPr lang="en-AU" sz="2000" dirty="0" smtClean="0">
                <a:solidFill>
                  <a:srgbClr val="FF0000"/>
                </a:solidFill>
                <a:effectLst/>
              </a:rPr>
              <a:t>including </a:t>
            </a:r>
            <a:r>
              <a:rPr lang="en-AU" sz="2000" dirty="0">
                <a:solidFill>
                  <a:srgbClr val="FF0000"/>
                </a:solidFill>
                <a:effectLst/>
              </a:rPr>
              <a:t>procedures for management of heat sinks and positioning of temperature sensors such that overheating of the structure is avoided and assurance of adequate cure of materials is </a:t>
            </a:r>
            <a:r>
              <a:rPr lang="en-AU" sz="2000" dirty="0" smtClean="0">
                <a:solidFill>
                  <a:srgbClr val="FF0000"/>
                </a:solidFill>
                <a:effectLst/>
              </a:rPr>
              <a:t>achieved, and procedures for management moisture content of sandwich and laminated structures prior to heat application</a:t>
            </a:r>
            <a:r>
              <a:rPr lang="en-AU" sz="2000" dirty="0" smtClean="0">
                <a:effectLst/>
              </a:rPr>
              <a:t>, </a:t>
            </a:r>
            <a:r>
              <a:rPr lang="en-AU" sz="2000" dirty="0">
                <a:effectLst/>
              </a:rPr>
              <a:t>composite machining, special composite fasteners, and installation techniques, and the associated in-process control procedures. </a:t>
            </a:r>
            <a:endParaRPr lang="en-AU" sz="2000" dirty="0"/>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2136225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Conclusions</a:t>
            </a:r>
            <a:endParaRPr lang="en-AU" dirty="0"/>
          </a:p>
        </p:txBody>
      </p:sp>
      <p:sp>
        <p:nvSpPr>
          <p:cNvPr id="3" name="Content Placeholder 2"/>
          <p:cNvSpPr>
            <a:spLocks noGrp="1"/>
          </p:cNvSpPr>
          <p:nvPr>
            <p:ph idx="1"/>
          </p:nvPr>
        </p:nvSpPr>
        <p:spPr/>
        <p:txBody>
          <a:bodyPr/>
          <a:lstStyle/>
          <a:p>
            <a:r>
              <a:rPr lang="en-AU" dirty="0" smtClean="0"/>
              <a:t>The current FARs do not prevent </a:t>
            </a:r>
            <a:r>
              <a:rPr lang="en-AU" dirty="0" smtClean="0"/>
              <a:t>(or </a:t>
            </a:r>
            <a:r>
              <a:rPr lang="en-AU" dirty="0"/>
              <a:t>at best may be interpreted in a manner that </a:t>
            </a:r>
            <a:r>
              <a:rPr lang="en-AU" dirty="0" smtClean="0"/>
              <a:t>fails to </a:t>
            </a:r>
            <a:r>
              <a:rPr lang="en-AU" dirty="0" smtClean="0"/>
              <a:t>address) </a:t>
            </a:r>
            <a:r>
              <a:rPr lang="en-AU" dirty="0" smtClean="0"/>
              <a:t>the occurrence of adhesion and mixed mode failures in bonded joints</a:t>
            </a:r>
          </a:p>
          <a:p>
            <a:r>
              <a:rPr lang="en-AU" dirty="0" smtClean="0"/>
              <a:t>With very careful and guided interpretation of ACs and Policy Statements it may be </a:t>
            </a:r>
            <a:r>
              <a:rPr lang="en-AU" i="1" dirty="0" smtClean="0"/>
              <a:t>possible* </a:t>
            </a:r>
            <a:r>
              <a:rPr lang="en-AU" dirty="0" smtClean="0"/>
              <a:t>to develop reliable bonds ….but..</a:t>
            </a:r>
          </a:p>
          <a:p>
            <a:r>
              <a:rPr lang="en-AU" dirty="0" smtClean="0"/>
              <a:t>A better approach would be to amend AC 20-107B to specifically address adhesion </a:t>
            </a:r>
            <a:r>
              <a:rPr lang="en-AU" i="1" dirty="0" smtClean="0"/>
              <a:t>and </a:t>
            </a:r>
            <a:r>
              <a:rPr lang="en-AU" dirty="0" smtClean="0"/>
              <a:t>mixed mode failures</a:t>
            </a:r>
          </a:p>
          <a:p>
            <a:r>
              <a:rPr lang="en-AU" dirty="0" smtClean="0"/>
              <a:t>The requirements for bonded repair methodology needs to be significantly improved</a:t>
            </a:r>
            <a:endParaRPr lang="en-AU" dirty="0"/>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51009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anim calcmode="lin" valueType="num">
                                      <p:cBhvr additive="base">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crux of the problem</a:t>
            </a:r>
            <a:endParaRPr lang="en-AU" dirty="0"/>
          </a:p>
        </p:txBody>
      </p:sp>
      <p:sp>
        <p:nvSpPr>
          <p:cNvPr id="3" name="Content Placeholder 2"/>
          <p:cNvSpPr>
            <a:spLocks noGrp="1"/>
          </p:cNvSpPr>
          <p:nvPr>
            <p:ph idx="1"/>
          </p:nvPr>
        </p:nvSpPr>
        <p:spPr/>
        <p:txBody>
          <a:bodyPr/>
          <a:lstStyle/>
          <a:p>
            <a:r>
              <a:rPr lang="en-AU" sz="1800" dirty="0" smtClean="0"/>
              <a:t>No effective feedback loop between adhesive bonding industry and regulators</a:t>
            </a:r>
          </a:p>
          <a:p>
            <a:pPr lvl="1"/>
            <a:r>
              <a:rPr lang="en-AU" sz="1600" dirty="0" smtClean="0"/>
              <a:t>Adhesive strength can not be measured, and strength tests do not interrogate long term bond survivability</a:t>
            </a:r>
          </a:p>
          <a:p>
            <a:pPr lvl="1"/>
            <a:r>
              <a:rPr lang="en-AU" sz="1600" dirty="0" smtClean="0"/>
              <a:t>Current regulatory and advisory framework does not adequately exclude adhesion and mixed-mode- failure, so process deficiencies are not redressed </a:t>
            </a:r>
          </a:p>
          <a:p>
            <a:pPr lvl="1"/>
            <a:r>
              <a:rPr lang="en-AU" sz="1600" dirty="0" smtClean="0"/>
              <a:t>Short term there is no method to identify bad practices until failure occurs in later service </a:t>
            </a:r>
            <a:r>
              <a:rPr lang="en-AU" sz="1600" dirty="0"/>
              <a:t>but </a:t>
            </a:r>
            <a:r>
              <a:rPr lang="en-AU" sz="1600" dirty="0" smtClean="0"/>
              <a:t>investigators </a:t>
            </a:r>
            <a:r>
              <a:rPr lang="en-AU" sz="1600" dirty="0"/>
              <a:t>and industry are not trained to identify bond failure modes and causes so deficiencies are not identified</a:t>
            </a:r>
          </a:p>
          <a:p>
            <a:pPr lvl="1"/>
            <a:r>
              <a:rPr lang="en-AU" sz="1600" dirty="0" smtClean="0"/>
              <a:t>Industry is unaware of the causes of subsequent failures so mistakes are repeated because the processes are “approved” by strength testing</a:t>
            </a:r>
          </a:p>
          <a:p>
            <a:pPr lvl="1"/>
            <a:r>
              <a:rPr lang="en-AU" sz="1600" dirty="0" smtClean="0"/>
              <a:t>There is a mentality of “blame the operator”……</a:t>
            </a:r>
            <a:r>
              <a:rPr lang="en-AU" sz="1600" i="1" dirty="0" smtClean="0">
                <a:solidFill>
                  <a:srgbClr val="FF0000"/>
                </a:solidFill>
              </a:rPr>
              <a:t>Buffing paint work causes interfacial bond failures???? </a:t>
            </a:r>
            <a:r>
              <a:rPr lang="en-AU" sz="1600" dirty="0" smtClean="0"/>
              <a:t>Really?</a:t>
            </a:r>
          </a:p>
          <a:p>
            <a:pPr lvl="1"/>
            <a:r>
              <a:rPr lang="en-AU" sz="1600" dirty="0" smtClean="0"/>
              <a:t>Failures are difficult to tie to the cause of a crash- are the bond failures the cause or the result? So production mistakes are not identified and corrected</a:t>
            </a:r>
          </a:p>
          <a:p>
            <a:r>
              <a:rPr lang="en-AU" sz="1800" b="1" u="sng" dirty="0" smtClean="0">
                <a:solidFill>
                  <a:srgbClr val="FF0000"/>
                </a:solidFill>
              </a:rPr>
              <a:t>A lot of </a:t>
            </a:r>
            <a:r>
              <a:rPr lang="en-AU" sz="1800" b="1" u="sng" dirty="0" smtClean="0">
                <a:solidFill>
                  <a:srgbClr val="FF0000"/>
                </a:solidFill>
              </a:rPr>
              <a:t>industry does not even know that there is a bonding problem</a:t>
            </a:r>
          </a:p>
        </p:txBody>
      </p:sp>
    </p:spTree>
    <p:extLst>
      <p:ext uri="{BB962C8B-B14F-4D97-AF65-F5344CB8AC3E}">
        <p14:creationId xmlns:p14="http://schemas.microsoft.com/office/powerpoint/2010/main" val="1079780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ChangeArrowheads="1"/>
          </p:cNvSpPr>
          <p:nvPr/>
        </p:nvSpPr>
        <p:spPr bwMode="auto">
          <a:xfrm>
            <a:off x="455613" y="438150"/>
            <a:ext cx="8226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AU" sz="3600">
                <a:solidFill>
                  <a:schemeClr val="accent2"/>
                </a:solidFill>
                <a:effectLst>
                  <a:outerShdw blurRad="38100" dist="38100" dir="2700000" algn="tl">
                    <a:srgbClr val="C0C0C0"/>
                  </a:outerShdw>
                </a:effectLst>
              </a:rPr>
              <a:t>Question time</a:t>
            </a:r>
          </a:p>
        </p:txBody>
      </p:sp>
      <p:sp>
        <p:nvSpPr>
          <p:cNvPr id="122883" name="Puzzle2"/>
          <p:cNvSpPr>
            <a:spLocks noEditPoints="1" noChangeArrowheads="1"/>
          </p:cNvSpPr>
          <p:nvPr/>
        </p:nvSpPr>
        <p:spPr bwMode="auto">
          <a:xfrm flipH="1">
            <a:off x="1866900" y="3951288"/>
            <a:ext cx="2190750" cy="1601787"/>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AU"/>
          </a:p>
        </p:txBody>
      </p:sp>
      <p:sp>
        <p:nvSpPr>
          <p:cNvPr id="122884" name="Puzzle4"/>
          <p:cNvSpPr>
            <a:spLocks noEditPoints="1" noChangeArrowheads="1"/>
          </p:cNvSpPr>
          <p:nvPr/>
        </p:nvSpPr>
        <p:spPr bwMode="auto">
          <a:xfrm flipH="1">
            <a:off x="3584575" y="3930650"/>
            <a:ext cx="1320800" cy="2047875"/>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AU"/>
          </a:p>
        </p:txBody>
      </p:sp>
      <p:sp>
        <p:nvSpPr>
          <p:cNvPr id="122885" name="Puzzle1"/>
          <p:cNvSpPr>
            <a:spLocks noEditPoints="1" noChangeArrowheads="1"/>
          </p:cNvSpPr>
          <p:nvPr/>
        </p:nvSpPr>
        <p:spPr bwMode="auto">
          <a:xfrm flipH="1">
            <a:off x="1160463" y="1385888"/>
            <a:ext cx="2217737" cy="1220787"/>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AU"/>
          </a:p>
        </p:txBody>
      </p:sp>
      <p:sp>
        <p:nvSpPr>
          <p:cNvPr id="122886" name="Text Box 6"/>
          <p:cNvSpPr txBox="1">
            <a:spLocks noChangeArrowheads="1"/>
          </p:cNvSpPr>
          <p:nvPr/>
        </p:nvSpPr>
        <p:spPr bwMode="auto">
          <a:xfrm>
            <a:off x="4022725" y="1701800"/>
            <a:ext cx="862013" cy="155575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sz="9600">
                <a:solidFill>
                  <a:srgbClr val="FF3300"/>
                </a:solidFill>
              </a:rPr>
              <a:t>?</a:t>
            </a:r>
          </a:p>
        </p:txBody>
      </p:sp>
      <p:sp>
        <p:nvSpPr>
          <p:cNvPr id="7"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path" presetSubtype="0" accel="50000" decel="50000" fill="hold" grpId="0" nodeType="afterEffect">
                                  <p:stCondLst>
                                    <p:cond delay="0"/>
                                  </p:stCondLst>
                                  <p:childTnLst>
                                    <p:animMotion origin="layout" path="M -0.03889 -0.0537 L 0.21667 0.26667 " pathEditMode="relative" rAng="0" ptsTypes="AA">
                                      <p:cBhvr>
                                        <p:cTn id="6" dur="2000" fill="hold"/>
                                        <p:tgtEl>
                                          <p:spTgt spid="122885"/>
                                        </p:tgtEl>
                                        <p:attrNameLst>
                                          <p:attrName>ppt_x</p:attrName>
                                          <p:attrName>ppt_y</p:attrName>
                                        </p:attrNameLst>
                                      </p:cBhvr>
                                      <p:rCtr x="12778" y="16019"/>
                                    </p:animMotion>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5" grpId="0" animBg="1"/>
      <p:bldP spid="7" grpId="0" animBg="1"/>
    </p:bld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628738" name="Group 2"/>
          <p:cNvGrpSpPr>
            <a:grpSpLocks/>
          </p:cNvGrpSpPr>
          <p:nvPr/>
        </p:nvGrpSpPr>
        <p:grpSpPr bwMode="auto">
          <a:xfrm>
            <a:off x="2671763" y="2627313"/>
            <a:ext cx="5611812" cy="1279525"/>
            <a:chOff x="1683" y="1655"/>
            <a:chExt cx="3535" cy="806"/>
          </a:xfrm>
        </p:grpSpPr>
        <p:sp>
          <p:nvSpPr>
            <p:cNvPr id="628739" name="Rectangle 3"/>
            <p:cNvSpPr>
              <a:spLocks noChangeArrowheads="1"/>
            </p:cNvSpPr>
            <p:nvPr/>
          </p:nvSpPr>
          <p:spPr bwMode="auto">
            <a:xfrm>
              <a:off x="1853" y="2349"/>
              <a:ext cx="2606" cy="109"/>
            </a:xfrm>
            <a:prstGeom prst="rect">
              <a:avLst/>
            </a:prstGeom>
            <a:solidFill>
              <a:schemeClr val="accent1"/>
            </a:solidFill>
            <a:ln w="254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28740" name="Line 4"/>
            <p:cNvSpPr>
              <a:spLocks noChangeShapeType="1"/>
            </p:cNvSpPr>
            <p:nvPr/>
          </p:nvSpPr>
          <p:spPr bwMode="auto">
            <a:xfrm flipH="1">
              <a:off x="1683" y="2350"/>
              <a:ext cx="17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28741" name="Line 5"/>
            <p:cNvSpPr>
              <a:spLocks noChangeShapeType="1"/>
            </p:cNvSpPr>
            <p:nvPr/>
          </p:nvSpPr>
          <p:spPr bwMode="auto">
            <a:xfrm flipH="1">
              <a:off x="1683" y="2461"/>
              <a:ext cx="17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28742" name="Line 6"/>
            <p:cNvSpPr>
              <a:spLocks noChangeShapeType="1"/>
            </p:cNvSpPr>
            <p:nvPr/>
          </p:nvSpPr>
          <p:spPr bwMode="auto">
            <a:xfrm>
              <a:off x="4095" y="2043"/>
              <a:ext cx="45" cy="330"/>
            </a:xfrm>
            <a:prstGeom prst="line">
              <a:avLst/>
            </a:prstGeom>
            <a:noFill/>
            <a:ln w="28575">
              <a:solidFill>
                <a:srgbClr val="339966"/>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28743" name="Rectangle 7"/>
            <p:cNvSpPr>
              <a:spLocks noChangeArrowheads="1"/>
            </p:cNvSpPr>
            <p:nvPr/>
          </p:nvSpPr>
          <p:spPr bwMode="auto">
            <a:xfrm>
              <a:off x="1699" y="2067"/>
              <a:ext cx="207"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spcBef>
                  <a:spcPct val="0"/>
                </a:spcBef>
                <a:buFontTx/>
                <a:buNone/>
              </a:pPr>
              <a:r>
                <a:rPr lang="en-US" altLang="en-US" sz="1800">
                  <a:solidFill>
                    <a:srgbClr val="000000"/>
                  </a:solidFill>
                </a:rPr>
                <a:t>t</a:t>
              </a:r>
              <a:r>
                <a:rPr lang="en-US" altLang="en-US" sz="1800" baseline="-25000">
                  <a:solidFill>
                    <a:srgbClr val="000000"/>
                  </a:solidFill>
                </a:rPr>
                <a:t>o</a:t>
              </a:r>
            </a:p>
          </p:txBody>
        </p:sp>
        <p:sp>
          <p:nvSpPr>
            <p:cNvPr id="628744" name="Rectangle 8"/>
            <p:cNvSpPr>
              <a:spLocks noChangeArrowheads="1"/>
            </p:cNvSpPr>
            <p:nvPr/>
          </p:nvSpPr>
          <p:spPr bwMode="auto">
            <a:xfrm>
              <a:off x="3300" y="1655"/>
              <a:ext cx="1918" cy="380"/>
            </a:xfrm>
            <a:prstGeom prst="rect">
              <a:avLst/>
            </a:prstGeom>
            <a:noFill/>
            <a:ln w="25400">
              <a:solidFill>
                <a:srgbClr val="3399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spcBef>
                  <a:spcPct val="0"/>
                </a:spcBef>
                <a:buFontTx/>
                <a:buNone/>
              </a:pPr>
              <a:r>
                <a:rPr lang="en-US" altLang="en-US" sz="1600">
                  <a:solidFill>
                    <a:srgbClr val="000000"/>
                  </a:solidFill>
                </a:rPr>
                <a:t>Elastic Modulus E</a:t>
              </a:r>
              <a:r>
                <a:rPr lang="en-US" altLang="en-US" sz="1600" baseline="-25000">
                  <a:solidFill>
                    <a:srgbClr val="000000"/>
                  </a:solidFill>
                </a:rPr>
                <a:t>o</a:t>
              </a:r>
            </a:p>
            <a:p>
              <a:pPr eaLnBrk="0" hangingPunct="0">
                <a:spcBef>
                  <a:spcPct val="0"/>
                </a:spcBef>
                <a:buFontTx/>
                <a:buNone/>
              </a:pPr>
              <a:r>
                <a:rPr lang="en-US" altLang="en-US" sz="1600">
                  <a:solidFill>
                    <a:srgbClr val="000000"/>
                  </a:solidFill>
                </a:rPr>
                <a:t>Coeff.</a:t>
              </a:r>
              <a:r>
                <a:rPr lang="en-US" altLang="en-US" sz="1600"/>
                <a:t> </a:t>
              </a:r>
              <a:r>
                <a:rPr lang="en-US" altLang="en-US" sz="1600">
                  <a:solidFill>
                    <a:srgbClr val="000000"/>
                  </a:solidFill>
                </a:rPr>
                <a:t>of Thermal Expansion </a:t>
              </a:r>
              <a:r>
                <a:rPr lang="en-US" altLang="en-US" sz="1600">
                  <a:solidFill>
                    <a:srgbClr val="000000"/>
                  </a:solidFill>
                  <a:sym typeface="Symbol" pitchFamily="18" charset="2"/>
                </a:rPr>
                <a:t></a:t>
              </a:r>
              <a:r>
                <a:rPr lang="en-US" altLang="en-US" sz="1600" baseline="-25000">
                  <a:solidFill>
                    <a:srgbClr val="000000"/>
                  </a:solidFill>
                  <a:sym typeface="Symbol" pitchFamily="18" charset="2"/>
                </a:rPr>
                <a:t>o</a:t>
              </a:r>
            </a:p>
          </p:txBody>
        </p:sp>
        <p:sp>
          <p:nvSpPr>
            <p:cNvPr id="628745" name="Line 9"/>
            <p:cNvSpPr>
              <a:spLocks noChangeShapeType="1"/>
            </p:cNvSpPr>
            <p:nvPr/>
          </p:nvSpPr>
          <p:spPr bwMode="auto">
            <a:xfrm>
              <a:off x="1714" y="2146"/>
              <a:ext cx="0" cy="188"/>
            </a:xfrm>
            <a:prstGeom prst="line">
              <a:avLst/>
            </a:prstGeom>
            <a:noFill/>
            <a:ln w="12700">
              <a:solidFill>
                <a:srgbClr val="000000"/>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628746" name="Text Box 10"/>
          <p:cNvSpPr txBox="1">
            <a:spLocks noChangeArrowheads="1"/>
          </p:cNvSpPr>
          <p:nvPr/>
        </p:nvSpPr>
        <p:spPr bwMode="auto">
          <a:xfrm>
            <a:off x="860425" y="2398713"/>
            <a:ext cx="2481263" cy="11557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buFontTx/>
              <a:buNone/>
            </a:pPr>
            <a:r>
              <a:rPr lang="en-AU" altLang="en-US" sz="1400">
                <a:solidFill>
                  <a:srgbClr val="000000"/>
                </a:solidFill>
              </a:rPr>
              <a:t>Subscripts</a:t>
            </a:r>
          </a:p>
          <a:p>
            <a:pPr>
              <a:spcBef>
                <a:spcPct val="0"/>
              </a:spcBef>
              <a:buFontTx/>
              <a:buNone/>
            </a:pPr>
            <a:r>
              <a:rPr lang="en-AU" altLang="en-US" sz="1400">
                <a:solidFill>
                  <a:srgbClr val="000000"/>
                </a:solidFill>
              </a:rPr>
              <a:t>i = Inner adherend (structure)</a:t>
            </a:r>
          </a:p>
          <a:p>
            <a:pPr>
              <a:spcBef>
                <a:spcPct val="0"/>
              </a:spcBef>
              <a:buFontTx/>
              <a:buNone/>
            </a:pPr>
            <a:r>
              <a:rPr lang="en-AU" altLang="en-US" sz="1400">
                <a:solidFill>
                  <a:srgbClr val="000000"/>
                </a:solidFill>
              </a:rPr>
              <a:t>o = Outer adherend (doubler)</a:t>
            </a:r>
          </a:p>
          <a:p>
            <a:pPr>
              <a:spcBef>
                <a:spcPct val="0"/>
              </a:spcBef>
              <a:buFontTx/>
              <a:buNone/>
            </a:pPr>
            <a:r>
              <a:rPr lang="en-AU" altLang="en-US" sz="1400">
                <a:solidFill>
                  <a:srgbClr val="000000"/>
                </a:solidFill>
              </a:rPr>
              <a:t>1 = Outer end of joint</a:t>
            </a:r>
          </a:p>
          <a:p>
            <a:pPr>
              <a:spcBef>
                <a:spcPct val="0"/>
              </a:spcBef>
              <a:buFontTx/>
              <a:buNone/>
            </a:pPr>
            <a:r>
              <a:rPr lang="en-AU" altLang="en-US" sz="1400">
                <a:solidFill>
                  <a:srgbClr val="000000"/>
                </a:solidFill>
              </a:rPr>
              <a:t>2 = Inner end of joint</a:t>
            </a:r>
          </a:p>
        </p:txBody>
      </p:sp>
      <p:sp>
        <p:nvSpPr>
          <p:cNvPr id="628747" name="Rectangle 11"/>
          <p:cNvSpPr>
            <a:spLocks noGrp="1" noChangeArrowheads="1"/>
          </p:cNvSpPr>
          <p:nvPr>
            <p:ph type="title"/>
          </p:nvPr>
        </p:nvSpPr>
        <p:spPr>
          <a:noFill/>
          <a:ln/>
          <a:extLs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Nomenclature</a:t>
            </a:r>
          </a:p>
        </p:txBody>
      </p:sp>
      <p:sp>
        <p:nvSpPr>
          <p:cNvPr id="628748" name="Rectangle 12"/>
          <p:cNvSpPr>
            <a:spLocks noGrp="1" noChangeArrowheads="1"/>
          </p:cNvSpPr>
          <p:nvPr>
            <p:ph type="body" idx="1"/>
          </p:nvPr>
        </p:nvSpPr>
        <p:spPr>
          <a:xfrm>
            <a:off x="458788" y="1446213"/>
            <a:ext cx="8226425" cy="4497387"/>
          </a:xfrm>
          <a:noFill/>
          <a:ln/>
          <a:extLst>
            <a:ext uri="{91240B29-F687-4F45-9708-019B960494DF}">
              <a14:hiddenLine xmlns:a14="http://schemas.microsoft.com/office/drawing/2010/main" w="12700" cap="flat" cmpd="sng">
                <a:solidFill>
                  <a:srgbClr val="DC008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Various standards for nomenclature</a:t>
            </a:r>
          </a:p>
          <a:p>
            <a:r>
              <a:rPr lang="en-US" altLang="en-US"/>
              <a:t>Variables used in this part of the course are:</a:t>
            </a:r>
          </a:p>
        </p:txBody>
      </p:sp>
      <p:grpSp>
        <p:nvGrpSpPr>
          <p:cNvPr id="628749" name="Group 13"/>
          <p:cNvGrpSpPr>
            <a:grpSpLocks/>
          </p:cNvGrpSpPr>
          <p:nvPr/>
        </p:nvGrpSpPr>
        <p:grpSpPr bwMode="auto">
          <a:xfrm>
            <a:off x="738188" y="3949700"/>
            <a:ext cx="7631112" cy="333375"/>
            <a:chOff x="465" y="2480"/>
            <a:chExt cx="4807" cy="210"/>
          </a:xfrm>
        </p:grpSpPr>
        <p:sp>
          <p:nvSpPr>
            <p:cNvPr id="628750" name="Rectangle 14"/>
            <p:cNvSpPr>
              <a:spLocks noChangeArrowheads="1"/>
            </p:cNvSpPr>
            <p:nvPr/>
          </p:nvSpPr>
          <p:spPr bwMode="auto">
            <a:xfrm>
              <a:off x="465" y="2480"/>
              <a:ext cx="519"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spcBef>
                  <a:spcPct val="0"/>
                </a:spcBef>
                <a:buFontTx/>
                <a:buNone/>
              </a:pPr>
              <a:r>
                <a:rPr lang="en-US" altLang="en-US" sz="1600">
                  <a:solidFill>
                    <a:srgbClr val="000000"/>
                  </a:solidFill>
                </a:rPr>
                <a:t>Load P</a:t>
              </a:r>
            </a:p>
          </p:txBody>
        </p:sp>
        <p:sp>
          <p:nvSpPr>
            <p:cNvPr id="628751" name="Line 15"/>
            <p:cNvSpPr>
              <a:spLocks noChangeShapeType="1"/>
            </p:cNvSpPr>
            <p:nvPr/>
          </p:nvSpPr>
          <p:spPr bwMode="auto">
            <a:xfrm flipH="1">
              <a:off x="1104" y="2592"/>
              <a:ext cx="464" cy="0"/>
            </a:xfrm>
            <a:prstGeom prst="line">
              <a:avLst/>
            </a:prstGeom>
            <a:noFill/>
            <a:ln w="76200">
              <a:solidFill>
                <a:srgbClr val="FF3300"/>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628752" name="Line 16"/>
            <p:cNvSpPr>
              <a:spLocks noChangeShapeType="1"/>
            </p:cNvSpPr>
            <p:nvPr/>
          </p:nvSpPr>
          <p:spPr bwMode="auto">
            <a:xfrm>
              <a:off x="4808" y="2592"/>
              <a:ext cx="464" cy="0"/>
            </a:xfrm>
            <a:prstGeom prst="line">
              <a:avLst/>
            </a:prstGeom>
            <a:noFill/>
            <a:ln w="76200">
              <a:solidFill>
                <a:srgbClr val="FF3300"/>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grpSp>
        <p:nvGrpSpPr>
          <p:cNvPr id="628753" name="Group 17"/>
          <p:cNvGrpSpPr>
            <a:grpSpLocks/>
          </p:cNvGrpSpPr>
          <p:nvPr/>
        </p:nvGrpSpPr>
        <p:grpSpPr bwMode="auto">
          <a:xfrm>
            <a:off x="2844800" y="2819400"/>
            <a:ext cx="2235200" cy="1908175"/>
            <a:chOff x="1792" y="1776"/>
            <a:chExt cx="1408" cy="1202"/>
          </a:xfrm>
        </p:grpSpPr>
        <p:sp>
          <p:nvSpPr>
            <p:cNvPr id="628754" name="AutoShape 18"/>
            <p:cNvSpPr>
              <a:spLocks noChangeArrowheads="1"/>
            </p:cNvSpPr>
            <p:nvPr/>
          </p:nvSpPr>
          <p:spPr bwMode="auto">
            <a:xfrm>
              <a:off x="1792" y="2688"/>
              <a:ext cx="200" cy="72"/>
            </a:xfrm>
            <a:prstGeom prst="leftRightArrow">
              <a:avLst>
                <a:gd name="adj1" fmla="val 50000"/>
                <a:gd name="adj2" fmla="val 55556"/>
              </a:avLst>
            </a:prstGeom>
            <a:solidFill>
              <a:srgbClr val="0033CC"/>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en-AU"/>
            </a:p>
          </p:txBody>
        </p:sp>
        <p:sp>
          <p:nvSpPr>
            <p:cNvPr id="628755" name="AutoShape 19"/>
            <p:cNvSpPr>
              <a:spLocks noChangeArrowheads="1"/>
            </p:cNvSpPr>
            <p:nvPr/>
          </p:nvSpPr>
          <p:spPr bwMode="auto">
            <a:xfrm>
              <a:off x="3000" y="2224"/>
              <a:ext cx="200" cy="72"/>
            </a:xfrm>
            <a:prstGeom prst="leftRightArrow">
              <a:avLst>
                <a:gd name="adj1" fmla="val 50000"/>
                <a:gd name="adj2" fmla="val 55556"/>
              </a:avLst>
            </a:prstGeom>
            <a:solidFill>
              <a:srgbClr val="0033CC"/>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endParaRPr lang="en-AU"/>
            </a:p>
          </p:txBody>
        </p:sp>
        <p:sp>
          <p:nvSpPr>
            <p:cNvPr id="628756" name="Rectangle 20"/>
            <p:cNvSpPr>
              <a:spLocks noChangeArrowheads="1"/>
            </p:cNvSpPr>
            <p:nvPr/>
          </p:nvSpPr>
          <p:spPr bwMode="auto">
            <a:xfrm>
              <a:off x="1993" y="2768"/>
              <a:ext cx="1066"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spcBef>
                  <a:spcPct val="0"/>
                </a:spcBef>
                <a:buFontTx/>
                <a:buNone/>
              </a:pPr>
              <a:r>
                <a:rPr lang="en-US" altLang="en-US" sz="1600">
                  <a:solidFill>
                    <a:srgbClr val="000000"/>
                  </a:solidFill>
                </a:rPr>
                <a:t>Thermal Load T</a:t>
              </a:r>
              <a:r>
                <a:rPr lang="en-US" altLang="en-US" sz="1600" baseline="-25000">
                  <a:solidFill>
                    <a:srgbClr val="000000"/>
                  </a:solidFill>
                </a:rPr>
                <a:t>1</a:t>
              </a:r>
            </a:p>
          </p:txBody>
        </p:sp>
        <p:sp>
          <p:nvSpPr>
            <p:cNvPr id="628757" name="Rectangle 21"/>
            <p:cNvSpPr>
              <a:spLocks noChangeArrowheads="1"/>
            </p:cNvSpPr>
            <p:nvPr/>
          </p:nvSpPr>
          <p:spPr bwMode="auto">
            <a:xfrm>
              <a:off x="2521" y="1776"/>
              <a:ext cx="619"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spcBef>
                  <a:spcPct val="0"/>
                </a:spcBef>
                <a:buFontTx/>
                <a:buNone/>
              </a:pPr>
              <a:r>
                <a:rPr lang="en-US" altLang="en-US" sz="1600">
                  <a:solidFill>
                    <a:srgbClr val="000000"/>
                  </a:solidFill>
                </a:rPr>
                <a:t>Thermal </a:t>
              </a:r>
              <a:br>
                <a:rPr lang="en-US" altLang="en-US" sz="1600">
                  <a:solidFill>
                    <a:srgbClr val="000000"/>
                  </a:solidFill>
                </a:rPr>
              </a:br>
              <a:r>
                <a:rPr lang="en-US" altLang="en-US" sz="1600">
                  <a:solidFill>
                    <a:srgbClr val="000000"/>
                  </a:solidFill>
                </a:rPr>
                <a:t>Load T</a:t>
              </a:r>
              <a:r>
                <a:rPr lang="en-US" altLang="en-US" sz="1600" baseline="-25000">
                  <a:solidFill>
                    <a:srgbClr val="000000"/>
                  </a:solidFill>
                </a:rPr>
                <a:t>2</a:t>
              </a:r>
            </a:p>
          </p:txBody>
        </p:sp>
      </p:grpSp>
      <p:grpSp>
        <p:nvGrpSpPr>
          <p:cNvPr id="628758" name="Group 22"/>
          <p:cNvGrpSpPr>
            <a:grpSpLocks/>
          </p:cNvGrpSpPr>
          <p:nvPr/>
        </p:nvGrpSpPr>
        <p:grpSpPr bwMode="auto">
          <a:xfrm>
            <a:off x="2068513" y="3673475"/>
            <a:ext cx="5538787" cy="1770063"/>
            <a:chOff x="1303" y="2314"/>
            <a:chExt cx="3489" cy="1115"/>
          </a:xfrm>
        </p:grpSpPr>
        <p:sp>
          <p:nvSpPr>
            <p:cNvPr id="628759" name="Line 23"/>
            <p:cNvSpPr>
              <a:spLocks noChangeShapeType="1"/>
            </p:cNvSpPr>
            <p:nvPr/>
          </p:nvSpPr>
          <p:spPr bwMode="auto">
            <a:xfrm flipV="1">
              <a:off x="1509" y="2686"/>
              <a:ext cx="126" cy="372"/>
            </a:xfrm>
            <a:prstGeom prst="line">
              <a:avLst/>
            </a:prstGeom>
            <a:noFill/>
            <a:ln w="28575">
              <a:solidFill>
                <a:srgbClr val="33CCCC"/>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nvGrpSpPr>
            <p:cNvPr id="628760" name="Group 24"/>
            <p:cNvGrpSpPr>
              <a:grpSpLocks/>
            </p:cNvGrpSpPr>
            <p:nvPr/>
          </p:nvGrpSpPr>
          <p:grpSpPr bwMode="auto">
            <a:xfrm>
              <a:off x="1303" y="2314"/>
              <a:ext cx="3489" cy="1115"/>
              <a:chOff x="1303" y="2314"/>
              <a:chExt cx="3489" cy="1115"/>
            </a:xfrm>
          </p:grpSpPr>
          <p:sp>
            <p:nvSpPr>
              <p:cNvPr id="628761" name="Rectangle 25"/>
              <p:cNvSpPr>
                <a:spLocks noChangeArrowheads="1"/>
              </p:cNvSpPr>
              <p:nvPr/>
            </p:nvSpPr>
            <p:spPr bwMode="auto">
              <a:xfrm>
                <a:off x="1326" y="2749"/>
                <a:ext cx="17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spcBef>
                    <a:spcPct val="0"/>
                  </a:spcBef>
                  <a:buFontTx/>
                  <a:buNone/>
                </a:pPr>
                <a:r>
                  <a:rPr lang="en-US" altLang="en-US" sz="1600">
                    <a:solidFill>
                      <a:srgbClr val="000000"/>
                    </a:solidFill>
                  </a:rPr>
                  <a:t>t</a:t>
                </a:r>
                <a:r>
                  <a:rPr lang="en-US" altLang="en-US" sz="1600" baseline="-25000">
                    <a:solidFill>
                      <a:srgbClr val="000000"/>
                    </a:solidFill>
                  </a:rPr>
                  <a:t>i</a:t>
                </a:r>
              </a:p>
            </p:txBody>
          </p:sp>
          <p:grpSp>
            <p:nvGrpSpPr>
              <p:cNvPr id="628762" name="Group 26"/>
              <p:cNvGrpSpPr>
                <a:grpSpLocks/>
              </p:cNvGrpSpPr>
              <p:nvPr/>
            </p:nvGrpSpPr>
            <p:grpSpPr bwMode="auto">
              <a:xfrm>
                <a:off x="1370" y="2515"/>
                <a:ext cx="3422" cy="914"/>
                <a:chOff x="1370" y="2515"/>
                <a:chExt cx="3422" cy="914"/>
              </a:xfrm>
            </p:grpSpPr>
            <p:sp>
              <p:nvSpPr>
                <p:cNvPr id="628763" name="Rectangle 27"/>
                <p:cNvSpPr>
                  <a:spLocks noChangeArrowheads="1"/>
                </p:cNvSpPr>
                <p:nvPr/>
              </p:nvSpPr>
              <p:spPr bwMode="auto">
                <a:xfrm>
                  <a:off x="1583" y="2515"/>
                  <a:ext cx="1551" cy="164"/>
                </a:xfrm>
                <a:prstGeom prst="rect">
                  <a:avLst/>
                </a:prstGeom>
                <a:solidFill>
                  <a:schemeClr val="hlink"/>
                </a:solidFill>
                <a:ln w="254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28764" name="Rectangle 28"/>
                <p:cNvSpPr>
                  <a:spLocks noChangeArrowheads="1"/>
                </p:cNvSpPr>
                <p:nvPr/>
              </p:nvSpPr>
              <p:spPr bwMode="auto">
                <a:xfrm>
                  <a:off x="3184" y="2515"/>
                  <a:ext cx="1608" cy="164"/>
                </a:xfrm>
                <a:prstGeom prst="rect">
                  <a:avLst/>
                </a:prstGeom>
                <a:solidFill>
                  <a:schemeClr val="hlink"/>
                </a:solidFill>
                <a:ln w="254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28765" name="Rectangle 29"/>
                <p:cNvSpPr>
                  <a:spLocks noChangeArrowheads="1"/>
                </p:cNvSpPr>
                <p:nvPr/>
              </p:nvSpPr>
              <p:spPr bwMode="auto">
                <a:xfrm>
                  <a:off x="1370" y="3047"/>
                  <a:ext cx="1891" cy="382"/>
                </a:xfrm>
                <a:prstGeom prst="rect">
                  <a:avLst/>
                </a:prstGeom>
                <a:noFill/>
                <a:ln w="28575">
                  <a:solidFill>
                    <a:srgbClr val="33CC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spcBef>
                      <a:spcPct val="0"/>
                    </a:spcBef>
                    <a:buFontTx/>
                    <a:buNone/>
                  </a:pPr>
                  <a:r>
                    <a:rPr lang="en-US" altLang="en-US" sz="1600">
                      <a:solidFill>
                        <a:srgbClr val="000000"/>
                      </a:solidFill>
                    </a:rPr>
                    <a:t>Elastic Modulus E</a:t>
                  </a:r>
                  <a:r>
                    <a:rPr lang="en-US" altLang="en-US" sz="1600" baseline="-25000">
                      <a:solidFill>
                        <a:srgbClr val="000000"/>
                      </a:solidFill>
                    </a:rPr>
                    <a:t>i</a:t>
                  </a:r>
                  <a:endParaRPr lang="en-US" altLang="en-US" sz="1400" baseline="-25000">
                    <a:solidFill>
                      <a:srgbClr val="000000"/>
                    </a:solidFill>
                  </a:endParaRPr>
                </a:p>
                <a:p>
                  <a:pPr eaLnBrk="0" hangingPunct="0">
                    <a:spcBef>
                      <a:spcPct val="0"/>
                    </a:spcBef>
                    <a:buFontTx/>
                    <a:buNone/>
                  </a:pPr>
                  <a:r>
                    <a:rPr lang="en-US" altLang="en-US" sz="1600">
                      <a:solidFill>
                        <a:srgbClr val="000000"/>
                      </a:solidFill>
                    </a:rPr>
                    <a:t>Coeff.</a:t>
                  </a:r>
                  <a:r>
                    <a:rPr lang="en-US" altLang="en-US" sz="1600"/>
                    <a:t> </a:t>
                  </a:r>
                  <a:r>
                    <a:rPr lang="en-US" altLang="en-US" sz="1600">
                      <a:solidFill>
                        <a:srgbClr val="000000"/>
                      </a:solidFill>
                    </a:rPr>
                    <a:t>of Thermal Expansion </a:t>
                  </a:r>
                  <a:r>
                    <a:rPr lang="en-US" altLang="en-US" sz="1600">
                      <a:solidFill>
                        <a:srgbClr val="000000"/>
                      </a:solidFill>
                      <a:sym typeface="Symbol" pitchFamily="18" charset="2"/>
                    </a:rPr>
                    <a:t></a:t>
                  </a:r>
                  <a:r>
                    <a:rPr lang="en-US" altLang="en-US" sz="1600" baseline="-25000">
                      <a:solidFill>
                        <a:srgbClr val="000000"/>
                      </a:solidFill>
                      <a:sym typeface="Symbol" pitchFamily="18" charset="2"/>
                    </a:rPr>
                    <a:t>i</a:t>
                  </a:r>
                </a:p>
              </p:txBody>
            </p:sp>
          </p:grpSp>
          <p:sp>
            <p:nvSpPr>
              <p:cNvPr id="628766" name="Line 30"/>
              <p:cNvSpPr>
                <a:spLocks noChangeShapeType="1"/>
              </p:cNvSpPr>
              <p:nvPr/>
            </p:nvSpPr>
            <p:spPr bwMode="auto">
              <a:xfrm>
                <a:off x="1303" y="2682"/>
                <a:ext cx="21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28767" name="Line 31"/>
              <p:cNvSpPr>
                <a:spLocks noChangeShapeType="1"/>
              </p:cNvSpPr>
              <p:nvPr/>
            </p:nvSpPr>
            <p:spPr bwMode="auto">
              <a:xfrm>
                <a:off x="1303" y="2516"/>
                <a:ext cx="21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28768" name="Line 32"/>
              <p:cNvSpPr>
                <a:spLocks noChangeShapeType="1"/>
              </p:cNvSpPr>
              <p:nvPr/>
            </p:nvSpPr>
            <p:spPr bwMode="auto">
              <a:xfrm flipH="1" flipV="1">
                <a:off x="1354" y="2691"/>
                <a:ext cx="0" cy="264"/>
              </a:xfrm>
              <a:prstGeom prst="line">
                <a:avLst/>
              </a:prstGeom>
              <a:noFill/>
              <a:ln w="12700">
                <a:solidFill>
                  <a:srgbClr val="000000"/>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28769" name="Line 33"/>
              <p:cNvSpPr>
                <a:spLocks noChangeShapeType="1"/>
              </p:cNvSpPr>
              <p:nvPr/>
            </p:nvSpPr>
            <p:spPr bwMode="auto">
              <a:xfrm>
                <a:off x="1362" y="2314"/>
                <a:ext cx="0" cy="188"/>
              </a:xfrm>
              <a:prstGeom prst="line">
                <a:avLst/>
              </a:prstGeom>
              <a:noFill/>
              <a:ln w="12700">
                <a:solidFill>
                  <a:srgbClr val="000000"/>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grpSp>
        <p:nvGrpSpPr>
          <p:cNvPr id="628770" name="Group 34"/>
          <p:cNvGrpSpPr>
            <a:grpSpLocks/>
          </p:cNvGrpSpPr>
          <p:nvPr/>
        </p:nvGrpSpPr>
        <p:grpSpPr bwMode="auto">
          <a:xfrm>
            <a:off x="2941638" y="3475038"/>
            <a:ext cx="4679950" cy="2354262"/>
            <a:chOff x="1853" y="2189"/>
            <a:chExt cx="2948" cy="1483"/>
          </a:xfrm>
        </p:grpSpPr>
        <p:sp>
          <p:nvSpPr>
            <p:cNvPr id="628771" name="Rectangle 35"/>
            <p:cNvSpPr>
              <a:spLocks noChangeArrowheads="1"/>
            </p:cNvSpPr>
            <p:nvPr/>
          </p:nvSpPr>
          <p:spPr bwMode="auto">
            <a:xfrm>
              <a:off x="4610" y="2189"/>
              <a:ext cx="191"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spcBef>
                  <a:spcPct val="0"/>
                </a:spcBef>
                <a:buFontTx/>
                <a:buNone/>
              </a:pPr>
              <a:r>
                <a:rPr lang="en-US" altLang="en-US" sz="1600">
                  <a:solidFill>
                    <a:srgbClr val="000000"/>
                  </a:solidFill>
                  <a:latin typeface="Symbol" pitchFamily="18" charset="2"/>
                </a:rPr>
                <a:t></a:t>
              </a:r>
            </a:p>
          </p:txBody>
        </p:sp>
        <p:sp>
          <p:nvSpPr>
            <p:cNvPr id="628772" name="Rectangle 36"/>
            <p:cNvSpPr>
              <a:spLocks noChangeArrowheads="1"/>
            </p:cNvSpPr>
            <p:nvPr/>
          </p:nvSpPr>
          <p:spPr bwMode="auto">
            <a:xfrm>
              <a:off x="1853" y="2460"/>
              <a:ext cx="2603" cy="53"/>
            </a:xfrm>
            <a:prstGeom prst="rect">
              <a:avLst/>
            </a:prstGeom>
            <a:solidFill>
              <a:srgbClr val="993366"/>
            </a:solidFill>
            <a:ln w="254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28773" name="Line 37"/>
            <p:cNvSpPr>
              <a:spLocks noChangeShapeType="1"/>
            </p:cNvSpPr>
            <p:nvPr/>
          </p:nvSpPr>
          <p:spPr bwMode="auto">
            <a:xfrm>
              <a:off x="4521" y="2461"/>
              <a:ext cx="21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28774" name="Rectangle 38"/>
            <p:cNvSpPr>
              <a:spLocks noChangeArrowheads="1"/>
            </p:cNvSpPr>
            <p:nvPr/>
          </p:nvSpPr>
          <p:spPr bwMode="auto">
            <a:xfrm>
              <a:off x="3619" y="2982"/>
              <a:ext cx="1128" cy="690"/>
            </a:xfrm>
            <a:prstGeom prst="rect">
              <a:avLst/>
            </a:prstGeom>
            <a:noFill/>
            <a:ln w="2857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spcBef>
                  <a:spcPct val="0"/>
                </a:spcBef>
                <a:buFontTx/>
                <a:buNone/>
              </a:pPr>
              <a:r>
                <a:rPr lang="en-US" altLang="en-US" sz="1600">
                  <a:solidFill>
                    <a:srgbClr val="000000"/>
                  </a:solidFill>
                </a:rPr>
                <a:t>Shear Modulus G</a:t>
              </a:r>
            </a:p>
            <a:p>
              <a:pPr eaLnBrk="0" hangingPunct="0">
                <a:spcBef>
                  <a:spcPct val="0"/>
                </a:spcBef>
                <a:buFontTx/>
                <a:buNone/>
              </a:pPr>
              <a:r>
                <a:rPr lang="en-US" altLang="en-US" sz="1600">
                  <a:solidFill>
                    <a:srgbClr val="000000"/>
                  </a:solidFill>
                </a:rPr>
                <a:t>Elastic strain </a:t>
              </a:r>
              <a:r>
                <a:rPr lang="en-US" altLang="en-US" sz="1600">
                  <a:solidFill>
                    <a:srgbClr val="000000"/>
                  </a:solidFill>
                  <a:latin typeface="Symbol" pitchFamily="18" charset="2"/>
                </a:rPr>
                <a:t></a:t>
              </a:r>
              <a:r>
                <a:rPr lang="en-US" altLang="en-US" sz="1600" baseline="-25000">
                  <a:solidFill>
                    <a:srgbClr val="000000"/>
                  </a:solidFill>
                </a:rPr>
                <a:t>e</a:t>
              </a:r>
              <a:endParaRPr lang="en-US" altLang="en-US" sz="1600">
                <a:solidFill>
                  <a:srgbClr val="000000"/>
                </a:solidFill>
              </a:endParaRPr>
            </a:p>
            <a:p>
              <a:pPr eaLnBrk="0" hangingPunct="0">
                <a:spcBef>
                  <a:spcPct val="0"/>
                </a:spcBef>
                <a:buFontTx/>
                <a:buNone/>
              </a:pPr>
              <a:r>
                <a:rPr lang="en-US" altLang="en-US" sz="1600">
                  <a:solidFill>
                    <a:srgbClr val="000000"/>
                  </a:solidFill>
                </a:rPr>
                <a:t>Plastic strain </a:t>
              </a:r>
              <a:r>
                <a:rPr lang="en-US" altLang="en-US" sz="1600">
                  <a:solidFill>
                    <a:srgbClr val="000000"/>
                  </a:solidFill>
                  <a:latin typeface="Symbol" pitchFamily="18" charset="2"/>
                </a:rPr>
                <a:t></a:t>
              </a:r>
              <a:r>
                <a:rPr lang="en-US" altLang="en-US" sz="1600" baseline="-25000">
                  <a:solidFill>
                    <a:srgbClr val="000000"/>
                  </a:solidFill>
                </a:rPr>
                <a:t>p</a:t>
              </a:r>
              <a:endParaRPr lang="en-US" altLang="en-US" sz="1600">
                <a:solidFill>
                  <a:srgbClr val="000000"/>
                </a:solidFill>
              </a:endParaRPr>
            </a:p>
            <a:p>
              <a:pPr eaLnBrk="0" hangingPunct="0">
                <a:spcBef>
                  <a:spcPct val="0"/>
                </a:spcBef>
                <a:buFontTx/>
                <a:buNone/>
              </a:pPr>
              <a:r>
                <a:rPr lang="en-US" altLang="en-US" sz="1600">
                  <a:solidFill>
                    <a:srgbClr val="000000"/>
                  </a:solidFill>
                </a:rPr>
                <a:t>Shear stress </a:t>
              </a:r>
              <a:r>
                <a:rPr lang="en-US" altLang="en-US" sz="1600">
                  <a:solidFill>
                    <a:srgbClr val="000000"/>
                  </a:solidFill>
                  <a:latin typeface="Symbol" pitchFamily="18" charset="2"/>
                </a:rPr>
                <a:t></a:t>
              </a:r>
              <a:r>
                <a:rPr lang="en-US" altLang="en-US" sz="1600" baseline="-25000">
                  <a:solidFill>
                    <a:srgbClr val="000000"/>
                  </a:solidFill>
                </a:rPr>
                <a:t>p</a:t>
              </a:r>
            </a:p>
          </p:txBody>
        </p:sp>
        <p:sp>
          <p:nvSpPr>
            <p:cNvPr id="628775" name="Line 39"/>
            <p:cNvSpPr>
              <a:spLocks noChangeShapeType="1"/>
            </p:cNvSpPr>
            <p:nvPr/>
          </p:nvSpPr>
          <p:spPr bwMode="auto">
            <a:xfrm flipH="1" flipV="1">
              <a:off x="3432" y="2484"/>
              <a:ext cx="200" cy="516"/>
            </a:xfrm>
            <a:prstGeom prst="line">
              <a:avLst/>
            </a:prstGeom>
            <a:noFill/>
            <a:ln w="38100">
              <a:solidFill>
                <a:srgbClr val="993366"/>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28776" name="Line 40"/>
            <p:cNvSpPr>
              <a:spLocks noChangeShapeType="1"/>
            </p:cNvSpPr>
            <p:nvPr/>
          </p:nvSpPr>
          <p:spPr bwMode="auto">
            <a:xfrm flipH="1" flipV="1">
              <a:off x="4634" y="2531"/>
              <a:ext cx="0" cy="264"/>
            </a:xfrm>
            <a:prstGeom prst="line">
              <a:avLst/>
            </a:prstGeom>
            <a:noFill/>
            <a:ln w="12700">
              <a:solidFill>
                <a:srgbClr val="000000"/>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28777" name="Line 41"/>
            <p:cNvSpPr>
              <a:spLocks noChangeShapeType="1"/>
            </p:cNvSpPr>
            <p:nvPr/>
          </p:nvSpPr>
          <p:spPr bwMode="auto">
            <a:xfrm flipH="1">
              <a:off x="4642" y="2195"/>
              <a:ext cx="0" cy="264"/>
            </a:xfrm>
            <a:prstGeom prst="line">
              <a:avLst/>
            </a:prstGeom>
            <a:noFill/>
            <a:ln w="12700">
              <a:solidFill>
                <a:srgbClr val="000000"/>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nvGrpSpPr>
          <p:cNvPr id="628778" name="Group 42"/>
          <p:cNvGrpSpPr>
            <a:grpSpLocks/>
          </p:cNvGrpSpPr>
          <p:nvPr/>
        </p:nvGrpSpPr>
        <p:grpSpPr bwMode="auto">
          <a:xfrm>
            <a:off x="3098800" y="3340100"/>
            <a:ext cx="3036888" cy="736600"/>
            <a:chOff x="1952" y="2104"/>
            <a:chExt cx="1913" cy="464"/>
          </a:xfrm>
        </p:grpSpPr>
        <p:sp>
          <p:nvSpPr>
            <p:cNvPr id="628779" name="AutoShape 43"/>
            <p:cNvSpPr>
              <a:spLocks noChangeArrowheads="1"/>
            </p:cNvSpPr>
            <p:nvPr/>
          </p:nvSpPr>
          <p:spPr bwMode="auto">
            <a:xfrm>
              <a:off x="1952" y="2328"/>
              <a:ext cx="232" cy="24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AU"/>
            </a:p>
          </p:txBody>
        </p:sp>
        <p:sp>
          <p:nvSpPr>
            <p:cNvPr id="628780" name="AutoShape 44"/>
            <p:cNvSpPr>
              <a:spLocks noChangeArrowheads="1"/>
            </p:cNvSpPr>
            <p:nvPr/>
          </p:nvSpPr>
          <p:spPr bwMode="auto">
            <a:xfrm>
              <a:off x="2944" y="2328"/>
              <a:ext cx="232" cy="24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AU"/>
            </a:p>
          </p:txBody>
        </p:sp>
        <p:sp>
          <p:nvSpPr>
            <p:cNvPr id="628781" name="Rectangle 45"/>
            <p:cNvSpPr>
              <a:spLocks noChangeArrowheads="1"/>
            </p:cNvSpPr>
            <p:nvPr/>
          </p:nvSpPr>
          <p:spPr bwMode="auto">
            <a:xfrm>
              <a:off x="1977" y="2104"/>
              <a:ext cx="56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spcBef>
                  <a:spcPct val="0"/>
                </a:spcBef>
                <a:buFontTx/>
                <a:buNone/>
              </a:pPr>
              <a:r>
                <a:rPr lang="en-US" altLang="en-US" sz="1600">
                  <a:solidFill>
                    <a:srgbClr val="000000"/>
                  </a:solidFill>
                </a:rPr>
                <a:t>Load P</a:t>
              </a:r>
              <a:r>
                <a:rPr lang="en-US" altLang="en-US" sz="1600" baseline="-25000">
                  <a:solidFill>
                    <a:srgbClr val="000000"/>
                  </a:solidFill>
                </a:rPr>
                <a:t>1</a:t>
              </a:r>
            </a:p>
          </p:txBody>
        </p:sp>
        <p:sp>
          <p:nvSpPr>
            <p:cNvPr id="628782" name="Rectangle 46"/>
            <p:cNvSpPr>
              <a:spLocks noChangeArrowheads="1"/>
            </p:cNvSpPr>
            <p:nvPr/>
          </p:nvSpPr>
          <p:spPr bwMode="auto">
            <a:xfrm>
              <a:off x="3297" y="2112"/>
              <a:ext cx="568"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spcBef>
                  <a:spcPct val="0"/>
                </a:spcBef>
                <a:buFontTx/>
                <a:buNone/>
              </a:pPr>
              <a:r>
                <a:rPr lang="en-US" altLang="en-US" sz="1600">
                  <a:solidFill>
                    <a:srgbClr val="000000"/>
                  </a:solidFill>
                </a:rPr>
                <a:t>Load P</a:t>
              </a:r>
              <a:r>
                <a:rPr lang="en-US" altLang="en-US" sz="1600" baseline="-25000">
                  <a:solidFill>
                    <a:srgbClr val="000000"/>
                  </a:solidFill>
                </a:rPr>
                <a:t>2</a:t>
              </a:r>
            </a:p>
          </p:txBody>
        </p:sp>
        <p:sp>
          <p:nvSpPr>
            <p:cNvPr id="628783" name="Line 47"/>
            <p:cNvSpPr>
              <a:spLocks noChangeShapeType="1"/>
            </p:cNvSpPr>
            <p:nvPr/>
          </p:nvSpPr>
          <p:spPr bwMode="auto">
            <a:xfrm flipH="1">
              <a:off x="3172" y="2227"/>
              <a:ext cx="179" cy="106"/>
            </a:xfrm>
            <a:prstGeom prst="line">
              <a:avLst/>
            </a:prstGeom>
            <a:noFill/>
            <a:ln w="28575">
              <a:solidFill>
                <a:srgbClr val="FF0000"/>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sp>
        <p:nvSpPr>
          <p:cNvPr id="48"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364414918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628748">
                                            <p:txEl>
                                              <p:pRg st="0" end="0"/>
                                            </p:txEl>
                                          </p:spTgt>
                                        </p:tgtEl>
                                        <p:attrNameLst>
                                          <p:attrName>style.visibility</p:attrName>
                                        </p:attrNameLst>
                                      </p:cBhvr>
                                      <p:to>
                                        <p:strVal val="visible"/>
                                      </p:to>
                                    </p:set>
                                    <p:anim calcmode="lin" valueType="num">
                                      <p:cBhvr additive="base">
                                        <p:cTn id="7" dur="500" fill="hold"/>
                                        <p:tgtEl>
                                          <p:spTgt spid="6287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874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28748">
                                            <p:txEl>
                                              <p:pRg st="1" end="1"/>
                                            </p:txEl>
                                          </p:spTgt>
                                        </p:tgtEl>
                                        <p:attrNameLst>
                                          <p:attrName>style.visibility</p:attrName>
                                        </p:attrNameLst>
                                      </p:cBhvr>
                                      <p:to>
                                        <p:strVal val="visible"/>
                                      </p:to>
                                    </p:set>
                                    <p:anim calcmode="lin" valueType="num">
                                      <p:cBhvr additive="base">
                                        <p:cTn id="11" dur="500" fill="hold"/>
                                        <p:tgtEl>
                                          <p:spTgt spid="62874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2874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2874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628758"/>
                                        </p:tgtEl>
                                        <p:attrNameLst>
                                          <p:attrName>style.visibility</p:attrName>
                                        </p:attrNameLst>
                                      </p:cBhvr>
                                      <p:to>
                                        <p:strVal val="visible"/>
                                      </p:to>
                                    </p:set>
                                    <p:anim calcmode="lin" valueType="num">
                                      <p:cBhvr additive="base">
                                        <p:cTn id="21" dur="500" fill="hold"/>
                                        <p:tgtEl>
                                          <p:spTgt spid="628758"/>
                                        </p:tgtEl>
                                        <p:attrNameLst>
                                          <p:attrName>ppt_x</p:attrName>
                                        </p:attrNameLst>
                                      </p:cBhvr>
                                      <p:tavLst>
                                        <p:tav tm="0">
                                          <p:val>
                                            <p:strVal val="#ppt_x"/>
                                          </p:val>
                                        </p:tav>
                                        <p:tav tm="100000">
                                          <p:val>
                                            <p:strVal val="#ppt_x"/>
                                          </p:val>
                                        </p:tav>
                                      </p:tavLst>
                                    </p:anim>
                                    <p:anim calcmode="lin" valueType="num">
                                      <p:cBhvr additive="base">
                                        <p:cTn id="22" dur="500" fill="hold"/>
                                        <p:tgtEl>
                                          <p:spTgt spid="628758"/>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1" fill="hold" nodeType="clickEffect">
                                  <p:stCondLst>
                                    <p:cond delay="0"/>
                                  </p:stCondLst>
                                  <p:childTnLst>
                                    <p:set>
                                      <p:cBhvr>
                                        <p:cTn id="26" dur="1" fill="hold">
                                          <p:stCondLst>
                                            <p:cond delay="0"/>
                                          </p:stCondLst>
                                        </p:cTn>
                                        <p:tgtEl>
                                          <p:spTgt spid="628738"/>
                                        </p:tgtEl>
                                        <p:attrNameLst>
                                          <p:attrName>style.visibility</p:attrName>
                                        </p:attrNameLst>
                                      </p:cBhvr>
                                      <p:to>
                                        <p:strVal val="visible"/>
                                      </p:to>
                                    </p:set>
                                    <p:anim calcmode="lin" valueType="num">
                                      <p:cBhvr additive="base">
                                        <p:cTn id="27" dur="500" fill="hold"/>
                                        <p:tgtEl>
                                          <p:spTgt spid="628738"/>
                                        </p:tgtEl>
                                        <p:attrNameLst>
                                          <p:attrName>ppt_x</p:attrName>
                                        </p:attrNameLst>
                                      </p:cBhvr>
                                      <p:tavLst>
                                        <p:tav tm="0">
                                          <p:val>
                                            <p:strVal val="#ppt_x"/>
                                          </p:val>
                                        </p:tav>
                                        <p:tav tm="100000">
                                          <p:val>
                                            <p:strVal val="#ppt_x"/>
                                          </p:val>
                                        </p:tav>
                                      </p:tavLst>
                                    </p:anim>
                                    <p:anim calcmode="lin" valueType="num">
                                      <p:cBhvr additive="base">
                                        <p:cTn id="28" dur="500" fill="hold"/>
                                        <p:tgtEl>
                                          <p:spTgt spid="628738"/>
                                        </p:tgtEl>
                                        <p:attrNameLst>
                                          <p:attrName>ppt_y</p:attrName>
                                        </p:attrNameLst>
                                      </p:cBhvr>
                                      <p:tavLst>
                                        <p:tav tm="0">
                                          <p:val>
                                            <p:strVal val="0-#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nodeType="clickEffect">
                                  <p:stCondLst>
                                    <p:cond delay="0"/>
                                  </p:stCondLst>
                                  <p:childTnLst>
                                    <p:set>
                                      <p:cBhvr>
                                        <p:cTn id="32" dur="1" fill="hold">
                                          <p:stCondLst>
                                            <p:cond delay="0"/>
                                          </p:stCondLst>
                                        </p:cTn>
                                        <p:tgtEl>
                                          <p:spTgt spid="628770"/>
                                        </p:tgtEl>
                                        <p:attrNameLst>
                                          <p:attrName>style.visibility</p:attrName>
                                        </p:attrNameLst>
                                      </p:cBhvr>
                                      <p:to>
                                        <p:strVal val="visible"/>
                                      </p:to>
                                    </p:set>
                                    <p:anim calcmode="lin" valueType="num">
                                      <p:cBhvr additive="base">
                                        <p:cTn id="33" dur="500" fill="hold"/>
                                        <p:tgtEl>
                                          <p:spTgt spid="628770"/>
                                        </p:tgtEl>
                                        <p:attrNameLst>
                                          <p:attrName>ppt_x</p:attrName>
                                        </p:attrNameLst>
                                      </p:cBhvr>
                                      <p:tavLst>
                                        <p:tav tm="0">
                                          <p:val>
                                            <p:strVal val="0-#ppt_w/2"/>
                                          </p:val>
                                        </p:tav>
                                        <p:tav tm="100000">
                                          <p:val>
                                            <p:strVal val="#ppt_x"/>
                                          </p:val>
                                        </p:tav>
                                      </p:tavLst>
                                    </p:anim>
                                    <p:anim calcmode="lin" valueType="num">
                                      <p:cBhvr additive="base">
                                        <p:cTn id="34" dur="500" fill="hold"/>
                                        <p:tgtEl>
                                          <p:spTgt spid="628770"/>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628749"/>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28778"/>
                                        </p:tgtEl>
                                        <p:attrNameLst>
                                          <p:attrName>style.visibility</p:attrName>
                                        </p:attrNameLst>
                                      </p:cBhvr>
                                      <p:to>
                                        <p:strVal val="visible"/>
                                      </p:to>
                                    </p:set>
                                    <p:anim calcmode="lin" valueType="num">
                                      <p:cBhvr additive="base">
                                        <p:cTn id="43" dur="500" fill="hold"/>
                                        <p:tgtEl>
                                          <p:spTgt spid="628778"/>
                                        </p:tgtEl>
                                        <p:attrNameLst>
                                          <p:attrName>ppt_x</p:attrName>
                                        </p:attrNameLst>
                                      </p:cBhvr>
                                      <p:tavLst>
                                        <p:tav tm="0">
                                          <p:val>
                                            <p:strVal val="#ppt_x"/>
                                          </p:val>
                                        </p:tav>
                                        <p:tav tm="100000">
                                          <p:val>
                                            <p:strVal val="#ppt_x"/>
                                          </p:val>
                                        </p:tav>
                                      </p:tavLst>
                                    </p:anim>
                                    <p:anim calcmode="lin" valueType="num">
                                      <p:cBhvr additive="base">
                                        <p:cTn id="44" dur="500" fill="hold"/>
                                        <p:tgtEl>
                                          <p:spTgt spid="628778"/>
                                        </p:tgtEl>
                                        <p:attrNameLst>
                                          <p:attrName>ppt_y</p:attrName>
                                        </p:attrNameLst>
                                      </p:cBhvr>
                                      <p:tavLst>
                                        <p:tav tm="0">
                                          <p:val>
                                            <p:strVal val="1+#ppt_h/2"/>
                                          </p:val>
                                        </p:tav>
                                        <p:tav tm="100000">
                                          <p:val>
                                            <p:strVal val="#ppt_y"/>
                                          </p:val>
                                        </p:tav>
                                      </p:tavLst>
                                    </p:anim>
                                  </p:childTnLst>
                                </p:cTn>
                              </p:par>
                              <p:par>
                                <p:cTn id="45" presetID="1" presetClass="entr" presetSubtype="0"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46" grpId="0"/>
      <p:bldP spid="628748" grpId="0" build="p"/>
      <p:bldP spid="48" grpId="0" animBg="1"/>
    </p:bld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30786" name="Rectangle 2"/>
          <p:cNvSpPr>
            <a:spLocks noGrp="1" noChangeArrowheads="1"/>
          </p:cNvSpPr>
          <p:nvPr>
            <p:ph type="title"/>
          </p:nvPr>
        </p:nvSpPr>
        <p:spPr/>
        <p:txBody>
          <a:bodyPr/>
          <a:lstStyle/>
          <a:p>
            <a:r>
              <a:rPr lang="en-US" altLang="en-US" sz="3200"/>
              <a:t>Load capacity including thermal loads</a:t>
            </a:r>
          </a:p>
        </p:txBody>
      </p:sp>
      <p:sp>
        <p:nvSpPr>
          <p:cNvPr id="630787" name="Rectangle 3"/>
          <p:cNvSpPr>
            <a:spLocks noGrp="1" noChangeArrowheads="1"/>
          </p:cNvSpPr>
          <p:nvPr>
            <p:ph type="body" sz="half" idx="1"/>
          </p:nvPr>
        </p:nvSpPr>
        <p:spPr>
          <a:xfrm>
            <a:off x="495300" y="1508125"/>
            <a:ext cx="7853363" cy="4391025"/>
          </a:xfrm>
        </p:spPr>
        <p:txBody>
          <a:bodyPr/>
          <a:lstStyle/>
          <a:p>
            <a:r>
              <a:rPr lang="en-US" altLang="en-US" sz="2400"/>
              <a:t>The load capacity for dissimilar material, including thermal loads is derived from the lower value of:</a:t>
            </a:r>
          </a:p>
          <a:p>
            <a:endParaRPr lang="en-US" altLang="en-US" sz="2400"/>
          </a:p>
          <a:p>
            <a:endParaRPr lang="en-US" altLang="en-US" sz="2400"/>
          </a:p>
          <a:p>
            <a:endParaRPr lang="en-US" altLang="en-US" sz="2400"/>
          </a:p>
          <a:p>
            <a:endParaRPr lang="en-US" altLang="en-US" sz="2400"/>
          </a:p>
          <a:p>
            <a:endParaRPr lang="en-US" altLang="en-US" sz="2400"/>
          </a:p>
          <a:p>
            <a:r>
              <a:rPr lang="en-US" altLang="en-US" sz="2400"/>
              <a:t>The load capacity P</a:t>
            </a:r>
            <a:r>
              <a:rPr lang="en-US" altLang="en-US" sz="2400" baseline="-25000"/>
              <a:t>LC</a:t>
            </a:r>
            <a:r>
              <a:rPr lang="en-US" altLang="en-US" sz="2400"/>
              <a:t> is the lower value of</a:t>
            </a:r>
          </a:p>
          <a:p>
            <a:pPr>
              <a:buFontTx/>
              <a:buNone/>
            </a:pPr>
            <a:endParaRPr lang="en-US" altLang="en-US" sz="2400"/>
          </a:p>
        </p:txBody>
      </p:sp>
      <p:graphicFrame>
        <p:nvGraphicFramePr>
          <p:cNvPr id="630788" name="Object 4">
            <a:hlinkClick r:id="" action="ppaction://ole?verb=0"/>
          </p:cNvPr>
          <p:cNvGraphicFramePr>
            <a:graphicFrameLocks noGrp="1"/>
          </p:cNvGraphicFramePr>
          <p:nvPr>
            <p:ph sz="quarter" idx="2"/>
          </p:nvPr>
        </p:nvGraphicFramePr>
        <p:xfrm>
          <a:off x="933450" y="2349500"/>
          <a:ext cx="7002463" cy="1092200"/>
        </p:xfrm>
        <a:graphic>
          <a:graphicData uri="http://schemas.openxmlformats.org/presentationml/2006/ole">
            <mc:AlternateContent xmlns:mc="http://schemas.openxmlformats.org/markup-compatibility/2006">
              <mc:Choice xmlns:v="urn:schemas-microsoft-com:vml" Requires="v">
                <p:oleObj spid="_x0000_s5226" name="Equation" r:id="rId4" imgW="3936960" imgH="520560" progId="Equation.3">
                  <p:embed/>
                </p:oleObj>
              </mc:Choice>
              <mc:Fallback>
                <p:oleObj name="Equation" r:id="rId4" imgW="3936960" imgH="520560" progId="Equation.3">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3450" y="2349500"/>
                        <a:ext cx="7002463" cy="10922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30789" name="Object 5">
            <a:hlinkClick r:id="" action="ppaction://ole?verb=0"/>
          </p:cNvPr>
          <p:cNvGraphicFramePr>
            <a:graphicFrameLocks noGrp="1"/>
          </p:cNvGraphicFramePr>
          <p:nvPr>
            <p:ph sz="quarter" idx="3"/>
          </p:nvPr>
        </p:nvGraphicFramePr>
        <p:xfrm>
          <a:off x="927100" y="3455988"/>
          <a:ext cx="6997700" cy="1008062"/>
        </p:xfrm>
        <a:graphic>
          <a:graphicData uri="http://schemas.openxmlformats.org/presentationml/2006/ole">
            <mc:AlternateContent xmlns:mc="http://schemas.openxmlformats.org/markup-compatibility/2006">
              <mc:Choice xmlns:v="urn:schemas-microsoft-com:vml" Requires="v">
                <p:oleObj spid="_x0000_s5227" name="Equation" r:id="rId6" imgW="4012920" imgH="520560" progId="Equation.3">
                  <p:embed/>
                </p:oleObj>
              </mc:Choice>
              <mc:Fallback>
                <p:oleObj name="Equation" r:id="rId6" imgW="4012920" imgH="520560" progId="Equation.3">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7100" y="3455988"/>
                        <a:ext cx="6997700" cy="1008062"/>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30790" name="Object 6"/>
          <p:cNvGraphicFramePr>
            <a:graphicFrameLocks noChangeAspect="1"/>
          </p:cNvGraphicFramePr>
          <p:nvPr/>
        </p:nvGraphicFramePr>
        <p:xfrm>
          <a:off x="957263" y="5091113"/>
          <a:ext cx="1733550" cy="511175"/>
        </p:xfrm>
        <a:graphic>
          <a:graphicData uri="http://schemas.openxmlformats.org/presentationml/2006/ole">
            <mc:AlternateContent xmlns:mc="http://schemas.openxmlformats.org/markup-compatibility/2006">
              <mc:Choice xmlns:v="urn:schemas-microsoft-com:vml" Requires="v">
                <p:oleObj spid="_x0000_s5228" name="Equation" r:id="rId8" imgW="774360" imgH="228600" progId="Equation.3">
                  <p:embed/>
                </p:oleObj>
              </mc:Choice>
              <mc:Fallback>
                <p:oleObj name="Equation" r:id="rId8" imgW="774360" imgH="2286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57263" y="5091113"/>
                        <a:ext cx="1733550" cy="5111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30791" name="Text Box 7"/>
          <p:cNvSpPr txBox="1">
            <a:spLocks noChangeArrowheads="1"/>
          </p:cNvSpPr>
          <p:nvPr/>
        </p:nvSpPr>
        <p:spPr bwMode="auto">
          <a:xfrm>
            <a:off x="2622550" y="5167313"/>
            <a:ext cx="565150" cy="366712"/>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FontTx/>
              <a:buNone/>
            </a:pPr>
            <a:r>
              <a:rPr lang="en-AU" altLang="en-US" sz="1800">
                <a:solidFill>
                  <a:srgbClr val="000000"/>
                </a:solidFill>
              </a:rPr>
              <a:t>and</a:t>
            </a:r>
          </a:p>
        </p:txBody>
      </p:sp>
      <p:graphicFrame>
        <p:nvGraphicFramePr>
          <p:cNvPr id="630792" name="Object 8"/>
          <p:cNvGraphicFramePr>
            <a:graphicFrameLocks noChangeAspect="1"/>
          </p:cNvGraphicFramePr>
          <p:nvPr/>
        </p:nvGraphicFramePr>
        <p:xfrm>
          <a:off x="3076575" y="5086350"/>
          <a:ext cx="1922463" cy="549275"/>
        </p:xfrm>
        <a:graphic>
          <a:graphicData uri="http://schemas.openxmlformats.org/presentationml/2006/ole">
            <mc:AlternateContent xmlns:mc="http://schemas.openxmlformats.org/markup-compatibility/2006">
              <mc:Choice xmlns:v="urn:schemas-microsoft-com:vml" Requires="v">
                <p:oleObj spid="_x0000_s5229" name="Equation" r:id="rId10" imgW="799920" imgH="228600" progId="Equation.3">
                  <p:embed/>
                </p:oleObj>
              </mc:Choice>
              <mc:Fallback>
                <p:oleObj name="Equation" r:id="rId10" imgW="799920" imgH="2286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76575" y="5086350"/>
                        <a:ext cx="1922463" cy="5492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2976894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noFill/>
          <a:ln/>
          <a:extLs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a:t>Adhesive design properties</a:t>
            </a:r>
          </a:p>
        </p:txBody>
      </p:sp>
      <p:sp>
        <p:nvSpPr>
          <p:cNvPr id="68611" name="Rectangle 3"/>
          <p:cNvSpPr>
            <a:spLocks noGrp="1" noChangeArrowheads="1"/>
          </p:cNvSpPr>
          <p:nvPr>
            <p:ph type="body" sz="half" idx="1"/>
          </p:nvPr>
        </p:nvSpPr>
        <p:spPr>
          <a:xfrm>
            <a:off x="495300" y="1508125"/>
            <a:ext cx="4224338" cy="4391025"/>
          </a:xfrm>
          <a:noFill/>
          <a:ln/>
          <a:extLst>
            <a:ext uri="{91240B29-F687-4F45-9708-019B960494DF}">
              <a14:hiddenLine xmlns:a14="http://schemas.microsoft.com/office/drawing/2010/main" w="12700" cap="flat" cmpd="sng">
                <a:solidFill>
                  <a:srgbClr val="DC008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r>
              <a:rPr lang="en-US" altLang="en-US" sz="2000" dirty="0"/>
              <a:t>Adhesive properties: Thick Adherend Test ASTM </a:t>
            </a:r>
            <a:r>
              <a:rPr lang="en-US" altLang="en-US" sz="2000" dirty="0" smtClean="0"/>
              <a:t>D5656</a:t>
            </a:r>
            <a:endParaRPr lang="en-US" altLang="en-US" sz="2000" dirty="0"/>
          </a:p>
          <a:p>
            <a:r>
              <a:rPr lang="en-US" altLang="en-US" sz="2000" dirty="0"/>
              <a:t>Shear stress vs shear strain </a:t>
            </a:r>
          </a:p>
          <a:p>
            <a:pPr lvl="1"/>
            <a:r>
              <a:rPr lang="en-US" altLang="en-US" sz="1800" dirty="0"/>
              <a:t>Not just average shear stress</a:t>
            </a:r>
          </a:p>
          <a:p>
            <a:r>
              <a:rPr lang="en-US" altLang="en-US" sz="2000" dirty="0"/>
              <a:t>Test over entire service temperature range</a:t>
            </a:r>
          </a:p>
          <a:p>
            <a:r>
              <a:rPr lang="en-US" altLang="en-US" sz="2000" dirty="0"/>
              <a:t>Up to 80% of strain energy to failure from plastic behavior</a:t>
            </a:r>
          </a:p>
          <a:p>
            <a:r>
              <a:rPr lang="en-US" altLang="en-US" sz="2000" dirty="0"/>
              <a:t>Data adjusted to elastic-plastic model</a:t>
            </a:r>
          </a:p>
          <a:p>
            <a:pPr lvl="1"/>
            <a:r>
              <a:rPr lang="en-US" altLang="en-US" sz="1800" dirty="0"/>
              <a:t>Conserves strain energy</a:t>
            </a:r>
          </a:p>
        </p:txBody>
      </p:sp>
      <p:sp>
        <p:nvSpPr>
          <p:cNvPr id="68615" name="Rectangle 7"/>
          <p:cNvSpPr>
            <a:spLocks noChangeArrowheads="1"/>
          </p:cNvSpPr>
          <p:nvPr/>
        </p:nvSpPr>
        <p:spPr bwMode="auto">
          <a:xfrm>
            <a:off x="6762750" y="3179763"/>
            <a:ext cx="13938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spcBef>
                <a:spcPct val="0"/>
              </a:spcBef>
              <a:buFontTx/>
              <a:buNone/>
            </a:pPr>
            <a:r>
              <a:rPr lang="en-US" altLang="en-US" i="1">
                <a:solidFill>
                  <a:srgbClr val="000000"/>
                </a:solidFill>
              </a:rPr>
              <a:t>True curve</a:t>
            </a:r>
          </a:p>
        </p:txBody>
      </p:sp>
      <p:sp>
        <p:nvSpPr>
          <p:cNvPr id="68617" name="Rectangle 9"/>
          <p:cNvSpPr>
            <a:spLocks noChangeArrowheads="1"/>
          </p:cNvSpPr>
          <p:nvPr/>
        </p:nvSpPr>
        <p:spPr bwMode="auto">
          <a:xfrm rot="-5400000">
            <a:off x="3893344" y="3055144"/>
            <a:ext cx="2189162"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0"/>
              </a:spcBef>
              <a:buFontTx/>
              <a:buNone/>
            </a:pPr>
            <a:r>
              <a:rPr lang="en-US" altLang="en-US" b="1">
                <a:solidFill>
                  <a:srgbClr val="000000"/>
                </a:solidFill>
              </a:rPr>
              <a:t>Shear Stress</a:t>
            </a:r>
          </a:p>
        </p:txBody>
      </p:sp>
      <p:sp>
        <p:nvSpPr>
          <p:cNvPr id="68618" name="Rectangle 10"/>
          <p:cNvSpPr>
            <a:spLocks noChangeArrowheads="1"/>
          </p:cNvSpPr>
          <p:nvPr/>
        </p:nvSpPr>
        <p:spPr bwMode="auto">
          <a:xfrm>
            <a:off x="6196013" y="4373563"/>
            <a:ext cx="16764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spcBef>
                <a:spcPct val="0"/>
              </a:spcBef>
              <a:buFontTx/>
              <a:buNone/>
            </a:pPr>
            <a:r>
              <a:rPr lang="en-US" altLang="en-US" b="1">
                <a:solidFill>
                  <a:srgbClr val="000000"/>
                </a:solidFill>
              </a:rPr>
              <a:t>Shear Strain</a:t>
            </a:r>
          </a:p>
        </p:txBody>
      </p:sp>
      <p:sp>
        <p:nvSpPr>
          <p:cNvPr id="68619" name="Arc 11"/>
          <p:cNvSpPr>
            <a:spLocks/>
          </p:cNvSpPr>
          <p:nvPr/>
        </p:nvSpPr>
        <p:spPr bwMode="auto">
          <a:xfrm flipH="1">
            <a:off x="5224463" y="3157538"/>
            <a:ext cx="476250" cy="1203325"/>
          </a:xfrm>
          <a:custGeom>
            <a:avLst/>
            <a:gdLst>
              <a:gd name="G0" fmla="+- 0 0 0"/>
              <a:gd name="G1" fmla="+- 20458 0 0"/>
              <a:gd name="G2" fmla="+- 21600 0 0"/>
              <a:gd name="T0" fmla="*/ 6931 w 21593"/>
              <a:gd name="T1" fmla="*/ 0 h 20458"/>
              <a:gd name="T2" fmla="*/ 21593 w 21593"/>
              <a:gd name="T3" fmla="*/ 19902 h 20458"/>
              <a:gd name="T4" fmla="*/ 0 w 21593"/>
              <a:gd name="T5" fmla="*/ 20458 h 20458"/>
            </a:gdLst>
            <a:ahLst/>
            <a:cxnLst>
              <a:cxn ang="0">
                <a:pos x="T0" y="T1"/>
              </a:cxn>
              <a:cxn ang="0">
                <a:pos x="T2" y="T3"/>
              </a:cxn>
              <a:cxn ang="0">
                <a:pos x="T4" y="T5"/>
              </a:cxn>
            </a:cxnLst>
            <a:rect l="0" t="0" r="r" b="b"/>
            <a:pathLst>
              <a:path w="21593" h="20458" fill="none" extrusionOk="0">
                <a:moveTo>
                  <a:pt x="6930" y="0"/>
                </a:moveTo>
                <a:cubicBezTo>
                  <a:pt x="15506" y="2905"/>
                  <a:pt x="21359" y="10850"/>
                  <a:pt x="21592" y="19902"/>
                </a:cubicBezTo>
              </a:path>
              <a:path w="21593" h="20458" stroke="0" extrusionOk="0">
                <a:moveTo>
                  <a:pt x="6930" y="0"/>
                </a:moveTo>
                <a:cubicBezTo>
                  <a:pt x="15506" y="2905"/>
                  <a:pt x="21359" y="10850"/>
                  <a:pt x="21592" y="19902"/>
                </a:cubicBezTo>
                <a:lnTo>
                  <a:pt x="0" y="20458"/>
                </a:lnTo>
                <a:close/>
              </a:path>
            </a:pathLst>
          </a:custGeom>
          <a:noFill/>
          <a:ln w="2857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8620" name="Arc 12"/>
          <p:cNvSpPr>
            <a:spLocks/>
          </p:cNvSpPr>
          <p:nvPr/>
        </p:nvSpPr>
        <p:spPr bwMode="auto">
          <a:xfrm flipH="1">
            <a:off x="5543550" y="2655888"/>
            <a:ext cx="2720975" cy="584200"/>
          </a:xfrm>
          <a:custGeom>
            <a:avLst/>
            <a:gdLst>
              <a:gd name="G0" fmla="+- 0 0 0"/>
              <a:gd name="G1" fmla="+- 21600 0 0"/>
              <a:gd name="G2" fmla="+- 21600 0 0"/>
              <a:gd name="T0" fmla="*/ 0 w 21409"/>
              <a:gd name="T1" fmla="*/ 0 h 21600"/>
              <a:gd name="T2" fmla="*/ 21409 w 21409"/>
              <a:gd name="T3" fmla="*/ 18736 h 21600"/>
              <a:gd name="T4" fmla="*/ 0 w 21409"/>
              <a:gd name="T5" fmla="*/ 21600 h 21600"/>
            </a:gdLst>
            <a:ahLst/>
            <a:cxnLst>
              <a:cxn ang="0">
                <a:pos x="T0" y="T1"/>
              </a:cxn>
              <a:cxn ang="0">
                <a:pos x="T2" y="T3"/>
              </a:cxn>
              <a:cxn ang="0">
                <a:pos x="T4" y="T5"/>
              </a:cxn>
            </a:cxnLst>
            <a:rect l="0" t="0" r="r" b="b"/>
            <a:pathLst>
              <a:path w="21409" h="21600" fill="none" extrusionOk="0">
                <a:moveTo>
                  <a:pt x="-1" y="0"/>
                </a:moveTo>
                <a:cubicBezTo>
                  <a:pt x="10822" y="0"/>
                  <a:pt x="19974" y="8009"/>
                  <a:pt x="21409" y="18735"/>
                </a:cubicBezTo>
              </a:path>
              <a:path w="21409" h="21600" stroke="0" extrusionOk="0">
                <a:moveTo>
                  <a:pt x="-1" y="0"/>
                </a:moveTo>
                <a:cubicBezTo>
                  <a:pt x="10822" y="0"/>
                  <a:pt x="19974" y="8009"/>
                  <a:pt x="21409" y="18735"/>
                </a:cubicBezTo>
                <a:lnTo>
                  <a:pt x="0" y="21600"/>
                </a:lnTo>
                <a:close/>
              </a:path>
            </a:pathLst>
          </a:custGeom>
          <a:noFill/>
          <a:ln w="2857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8634" name="Line 26"/>
          <p:cNvSpPr>
            <a:spLocks noChangeShapeType="1"/>
          </p:cNvSpPr>
          <p:nvPr/>
        </p:nvSpPr>
        <p:spPr bwMode="auto">
          <a:xfrm>
            <a:off x="5207000" y="2292350"/>
            <a:ext cx="0" cy="2030413"/>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8636" name="Line 28"/>
          <p:cNvSpPr>
            <a:spLocks noChangeShapeType="1"/>
          </p:cNvSpPr>
          <p:nvPr/>
        </p:nvSpPr>
        <p:spPr bwMode="auto">
          <a:xfrm>
            <a:off x="5183188" y="4348163"/>
            <a:ext cx="3248025" cy="0"/>
          </a:xfrm>
          <a:prstGeom prst="line">
            <a:avLst/>
          </a:prstGeom>
          <a:noFill/>
          <a:ln w="508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8637" name="Line 29"/>
          <p:cNvSpPr>
            <a:spLocks noChangeShapeType="1"/>
          </p:cNvSpPr>
          <p:nvPr/>
        </p:nvSpPr>
        <p:spPr bwMode="auto">
          <a:xfrm flipH="1" flipV="1">
            <a:off x="6643688" y="2794000"/>
            <a:ext cx="273050" cy="406400"/>
          </a:xfrm>
          <a:prstGeom prst="line">
            <a:avLst/>
          </a:prstGeom>
          <a:noFill/>
          <a:ln w="25400">
            <a:solidFill>
              <a:srgbClr val="FF0000"/>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AU"/>
          </a:p>
        </p:txBody>
      </p:sp>
      <p:grpSp>
        <p:nvGrpSpPr>
          <p:cNvPr id="68652" name="Group 44"/>
          <p:cNvGrpSpPr>
            <a:grpSpLocks/>
          </p:cNvGrpSpPr>
          <p:nvPr/>
        </p:nvGrpSpPr>
        <p:grpSpPr bwMode="auto">
          <a:xfrm>
            <a:off x="5205413" y="2093913"/>
            <a:ext cx="3455987" cy="2593975"/>
            <a:chOff x="3279" y="1303"/>
            <a:chExt cx="2177" cy="1634"/>
          </a:xfrm>
        </p:grpSpPr>
        <p:grpSp>
          <p:nvGrpSpPr>
            <p:cNvPr id="68653" name="Group 45"/>
            <p:cNvGrpSpPr>
              <a:grpSpLocks/>
            </p:cNvGrpSpPr>
            <p:nvPr/>
          </p:nvGrpSpPr>
          <p:grpSpPr bwMode="auto">
            <a:xfrm>
              <a:off x="3414" y="2350"/>
              <a:ext cx="302" cy="370"/>
              <a:chOff x="1904" y="3118"/>
              <a:chExt cx="339" cy="370"/>
            </a:xfrm>
          </p:grpSpPr>
          <p:sp>
            <p:nvSpPr>
              <p:cNvPr id="68654" name="Arc 46"/>
              <p:cNvSpPr>
                <a:spLocks/>
              </p:cNvSpPr>
              <p:nvPr/>
            </p:nvSpPr>
            <p:spPr bwMode="auto">
              <a:xfrm>
                <a:off x="1904" y="3248"/>
                <a:ext cx="144"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FF33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8655" name="Text Box 47"/>
              <p:cNvSpPr txBox="1">
                <a:spLocks noChangeArrowheads="1"/>
              </p:cNvSpPr>
              <p:nvPr/>
            </p:nvSpPr>
            <p:spPr bwMode="auto">
              <a:xfrm>
                <a:off x="1990" y="3118"/>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buFontTx/>
                  <a:buNone/>
                </a:pPr>
                <a:r>
                  <a:rPr lang="en-AU" altLang="en-US" sz="2400">
                    <a:solidFill>
                      <a:srgbClr val="000000"/>
                    </a:solidFill>
                    <a:latin typeface="Times New Roman" pitchFamily="18" charset="0"/>
                    <a:sym typeface="Symbol" pitchFamily="18" charset="2"/>
                  </a:rPr>
                  <a:t>G</a:t>
                </a:r>
                <a:endParaRPr lang="en-AU" altLang="en-US" sz="1800" baseline="-25000">
                  <a:solidFill>
                    <a:srgbClr val="000000"/>
                  </a:solidFill>
                  <a:latin typeface="Times New Roman" pitchFamily="18" charset="0"/>
                  <a:sym typeface="Symbol" pitchFamily="18" charset="2"/>
                </a:endParaRPr>
              </a:p>
            </p:txBody>
          </p:sp>
        </p:grpSp>
        <p:grpSp>
          <p:nvGrpSpPr>
            <p:cNvPr id="68656" name="Group 48"/>
            <p:cNvGrpSpPr>
              <a:grpSpLocks/>
            </p:cNvGrpSpPr>
            <p:nvPr/>
          </p:nvGrpSpPr>
          <p:grpSpPr bwMode="auto">
            <a:xfrm>
              <a:off x="3279" y="1303"/>
              <a:ext cx="2177" cy="1634"/>
              <a:chOff x="3279" y="1303"/>
              <a:chExt cx="2177" cy="1634"/>
            </a:xfrm>
          </p:grpSpPr>
          <p:sp>
            <p:nvSpPr>
              <p:cNvPr id="68657" name="Line 49"/>
              <p:cNvSpPr>
                <a:spLocks noChangeShapeType="1"/>
              </p:cNvSpPr>
              <p:nvPr/>
            </p:nvSpPr>
            <p:spPr bwMode="auto">
              <a:xfrm flipH="1" flipV="1">
                <a:off x="3894" y="1691"/>
                <a:ext cx="255" cy="603"/>
              </a:xfrm>
              <a:prstGeom prst="line">
                <a:avLst/>
              </a:prstGeom>
              <a:noFill/>
              <a:ln w="12700">
                <a:solidFill>
                  <a:srgbClr val="000000"/>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8658" name="Line 50"/>
              <p:cNvSpPr>
                <a:spLocks noChangeShapeType="1"/>
              </p:cNvSpPr>
              <p:nvPr/>
            </p:nvSpPr>
            <p:spPr bwMode="auto">
              <a:xfrm flipH="1" flipV="1">
                <a:off x="3492" y="2119"/>
                <a:ext cx="657" cy="175"/>
              </a:xfrm>
              <a:prstGeom prst="line">
                <a:avLst/>
              </a:prstGeom>
              <a:noFill/>
              <a:ln w="12700">
                <a:solidFill>
                  <a:srgbClr val="000000"/>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8659" name="Rectangle 51"/>
              <p:cNvSpPr>
                <a:spLocks noChangeArrowheads="1"/>
              </p:cNvSpPr>
              <p:nvPr/>
            </p:nvSpPr>
            <p:spPr bwMode="auto">
              <a:xfrm>
                <a:off x="4131" y="2239"/>
                <a:ext cx="1012"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spcBef>
                    <a:spcPct val="0"/>
                  </a:spcBef>
                  <a:buFontTx/>
                  <a:buNone/>
                </a:pPr>
                <a:r>
                  <a:rPr lang="en-US" altLang="en-US" b="1">
                    <a:solidFill>
                      <a:srgbClr val="000000"/>
                    </a:solidFill>
                  </a:rPr>
                  <a:t>Equal areas</a:t>
                </a:r>
              </a:p>
            </p:txBody>
          </p:sp>
          <p:sp>
            <p:nvSpPr>
              <p:cNvPr id="68660" name="Rectangle 52"/>
              <p:cNvSpPr>
                <a:spLocks noChangeArrowheads="1"/>
              </p:cNvSpPr>
              <p:nvPr/>
            </p:nvSpPr>
            <p:spPr bwMode="auto">
              <a:xfrm>
                <a:off x="4059" y="1303"/>
                <a:ext cx="55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spcBef>
                    <a:spcPct val="0"/>
                  </a:spcBef>
                  <a:buFontTx/>
                  <a:buNone/>
                </a:pPr>
                <a:r>
                  <a:rPr lang="en-US" altLang="en-US" i="1">
                    <a:solidFill>
                      <a:srgbClr val="000000"/>
                    </a:solidFill>
                  </a:rPr>
                  <a:t>Model</a:t>
                </a:r>
              </a:p>
            </p:txBody>
          </p:sp>
          <p:sp>
            <p:nvSpPr>
              <p:cNvPr id="68661" name="Line 53"/>
              <p:cNvSpPr>
                <a:spLocks noChangeShapeType="1"/>
              </p:cNvSpPr>
              <p:nvPr/>
            </p:nvSpPr>
            <p:spPr bwMode="auto">
              <a:xfrm>
                <a:off x="5200" y="1672"/>
                <a:ext cx="0" cy="1064"/>
              </a:xfrm>
              <a:prstGeom prst="line">
                <a:avLst/>
              </a:prstGeom>
              <a:noFill/>
              <a:ln w="9525">
                <a:solidFill>
                  <a:srgbClr val="FF33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68662" name="Text Box 54"/>
              <p:cNvSpPr txBox="1">
                <a:spLocks noChangeArrowheads="1"/>
              </p:cNvSpPr>
              <p:nvPr/>
            </p:nvSpPr>
            <p:spPr bwMode="auto">
              <a:xfrm>
                <a:off x="4998" y="2646"/>
                <a:ext cx="45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buFontTx/>
                  <a:buNone/>
                </a:pPr>
                <a:r>
                  <a:rPr lang="en-AU" altLang="en-US" sz="2400">
                    <a:solidFill>
                      <a:srgbClr val="000000"/>
                    </a:solidFill>
                    <a:sym typeface="Symbol" pitchFamily="18" charset="2"/>
                  </a:rPr>
                  <a:t></a:t>
                </a:r>
                <a:r>
                  <a:rPr lang="en-AU" altLang="en-US" sz="1800" baseline="-25000">
                    <a:solidFill>
                      <a:srgbClr val="000000"/>
                    </a:solidFill>
                    <a:sym typeface="Symbol" pitchFamily="18" charset="2"/>
                  </a:rPr>
                  <a:t>max</a:t>
                </a:r>
              </a:p>
            </p:txBody>
          </p:sp>
          <p:grpSp>
            <p:nvGrpSpPr>
              <p:cNvPr id="68663" name="Group 55"/>
              <p:cNvGrpSpPr>
                <a:grpSpLocks/>
              </p:cNvGrpSpPr>
              <p:nvPr/>
            </p:nvGrpSpPr>
            <p:grpSpPr bwMode="auto">
              <a:xfrm>
                <a:off x="3279" y="1364"/>
                <a:ext cx="1926" cy="1573"/>
                <a:chOff x="3279" y="1364"/>
                <a:chExt cx="1926" cy="1573"/>
              </a:xfrm>
            </p:grpSpPr>
            <p:grpSp>
              <p:nvGrpSpPr>
                <p:cNvPr id="68664" name="Group 56"/>
                <p:cNvGrpSpPr>
                  <a:grpSpLocks/>
                </p:cNvGrpSpPr>
                <p:nvPr/>
              </p:nvGrpSpPr>
              <p:grpSpPr bwMode="auto">
                <a:xfrm>
                  <a:off x="3279" y="1364"/>
                  <a:ext cx="668" cy="290"/>
                  <a:chOff x="1744" y="2134"/>
                  <a:chExt cx="632" cy="290"/>
                </a:xfrm>
              </p:grpSpPr>
              <p:sp>
                <p:nvSpPr>
                  <p:cNvPr id="68665" name="Line 57"/>
                  <p:cNvSpPr>
                    <a:spLocks noChangeShapeType="1"/>
                  </p:cNvSpPr>
                  <p:nvPr/>
                </p:nvSpPr>
                <p:spPr bwMode="auto">
                  <a:xfrm flipH="1">
                    <a:off x="1744" y="2424"/>
                    <a:ext cx="632" cy="0"/>
                  </a:xfrm>
                  <a:prstGeom prst="line">
                    <a:avLst/>
                  </a:prstGeom>
                  <a:noFill/>
                  <a:ln w="9525">
                    <a:solidFill>
                      <a:srgbClr val="FF33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68666" name="Text Box 58"/>
                  <p:cNvSpPr txBox="1">
                    <a:spLocks noChangeArrowheads="1"/>
                  </p:cNvSpPr>
                  <p:nvPr/>
                </p:nvSpPr>
                <p:spPr bwMode="auto">
                  <a:xfrm>
                    <a:off x="1878" y="2134"/>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buFontTx/>
                      <a:buNone/>
                    </a:pPr>
                    <a:r>
                      <a:rPr lang="en-AU" altLang="en-US" sz="2400">
                        <a:solidFill>
                          <a:srgbClr val="000000"/>
                        </a:solidFill>
                        <a:sym typeface="Symbol" pitchFamily="18" charset="2"/>
                      </a:rPr>
                      <a:t></a:t>
                    </a:r>
                    <a:r>
                      <a:rPr lang="en-AU" altLang="en-US" sz="1800" baseline="-25000">
                        <a:solidFill>
                          <a:srgbClr val="000000"/>
                        </a:solidFill>
                        <a:sym typeface="Symbol" pitchFamily="18" charset="2"/>
                      </a:rPr>
                      <a:t>p</a:t>
                    </a:r>
                  </a:p>
                </p:txBody>
              </p:sp>
            </p:grpSp>
            <p:sp>
              <p:nvSpPr>
                <p:cNvPr id="68667" name="Line 59"/>
                <p:cNvSpPr>
                  <a:spLocks noChangeShapeType="1"/>
                </p:cNvSpPr>
                <p:nvPr/>
              </p:nvSpPr>
              <p:spPr bwMode="auto">
                <a:xfrm>
                  <a:off x="3842" y="1649"/>
                  <a:ext cx="2" cy="1079"/>
                </a:xfrm>
                <a:prstGeom prst="line">
                  <a:avLst/>
                </a:prstGeom>
                <a:noFill/>
                <a:ln w="9525">
                  <a:solidFill>
                    <a:srgbClr val="FF33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68668" name="Text Box 60"/>
                <p:cNvSpPr txBox="1">
                  <a:spLocks noChangeArrowheads="1"/>
                </p:cNvSpPr>
                <p:nvPr/>
              </p:nvSpPr>
              <p:spPr bwMode="auto">
                <a:xfrm>
                  <a:off x="3635" y="2649"/>
                  <a:ext cx="35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buFontTx/>
                    <a:buNone/>
                  </a:pPr>
                  <a:r>
                    <a:rPr lang="en-AU" altLang="en-US" sz="2400">
                      <a:solidFill>
                        <a:srgbClr val="000000"/>
                      </a:solidFill>
                      <a:sym typeface="Symbol" pitchFamily="18" charset="2"/>
                    </a:rPr>
                    <a:t></a:t>
                  </a:r>
                  <a:r>
                    <a:rPr lang="en-AU" altLang="en-US" sz="1800" baseline="-25000">
                      <a:solidFill>
                        <a:srgbClr val="000000"/>
                      </a:solidFill>
                      <a:sym typeface="Symbol" pitchFamily="18" charset="2"/>
                    </a:rPr>
                    <a:t>e</a:t>
                  </a:r>
                </a:p>
              </p:txBody>
            </p:sp>
            <p:sp>
              <p:nvSpPr>
                <p:cNvPr id="68669" name="Line 61"/>
                <p:cNvSpPr>
                  <a:spLocks noChangeShapeType="1"/>
                </p:cNvSpPr>
                <p:nvPr/>
              </p:nvSpPr>
              <p:spPr bwMode="auto">
                <a:xfrm flipH="1">
                  <a:off x="3291" y="1654"/>
                  <a:ext cx="549" cy="1078"/>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8670" name="Line 62"/>
                <p:cNvSpPr>
                  <a:spLocks noChangeShapeType="1"/>
                </p:cNvSpPr>
                <p:nvPr/>
              </p:nvSpPr>
              <p:spPr bwMode="auto">
                <a:xfrm flipH="1">
                  <a:off x="3836" y="1656"/>
                  <a:ext cx="1369"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grpSp>
        </p:grpSp>
      </p:grpSp>
      <p:grpSp>
        <p:nvGrpSpPr>
          <p:cNvPr id="68671" name="Group 63"/>
          <p:cNvGrpSpPr>
            <a:grpSpLocks/>
          </p:cNvGrpSpPr>
          <p:nvPr/>
        </p:nvGrpSpPr>
        <p:grpSpPr bwMode="auto">
          <a:xfrm flipH="1">
            <a:off x="5232400" y="4838700"/>
            <a:ext cx="2997200" cy="584200"/>
            <a:chOff x="472" y="1568"/>
            <a:chExt cx="4312" cy="456"/>
          </a:xfrm>
        </p:grpSpPr>
        <p:sp>
          <p:nvSpPr>
            <p:cNvPr id="68672" name="Rectangle 64"/>
            <p:cNvSpPr>
              <a:spLocks noChangeArrowheads="1"/>
            </p:cNvSpPr>
            <p:nvPr/>
          </p:nvSpPr>
          <p:spPr bwMode="auto">
            <a:xfrm>
              <a:off x="472" y="1568"/>
              <a:ext cx="2480" cy="200"/>
            </a:xfrm>
            <a:prstGeom prst="rect">
              <a:avLst/>
            </a:prstGeom>
            <a:solidFill>
              <a:schemeClr val="hlink"/>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8673" name="Rectangle 65"/>
            <p:cNvSpPr>
              <a:spLocks noChangeArrowheads="1"/>
            </p:cNvSpPr>
            <p:nvPr/>
          </p:nvSpPr>
          <p:spPr bwMode="auto">
            <a:xfrm>
              <a:off x="2304" y="1824"/>
              <a:ext cx="2480" cy="200"/>
            </a:xfrm>
            <a:prstGeom prst="rect">
              <a:avLst/>
            </a:prstGeom>
            <a:solidFill>
              <a:schemeClr val="hlink"/>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68674" name="Line 66"/>
            <p:cNvSpPr>
              <a:spLocks noChangeShapeType="1"/>
            </p:cNvSpPr>
            <p:nvPr/>
          </p:nvSpPr>
          <p:spPr bwMode="auto">
            <a:xfrm>
              <a:off x="2296" y="1800"/>
              <a:ext cx="664" cy="0"/>
            </a:xfrm>
            <a:prstGeom prst="line">
              <a:avLst/>
            </a:prstGeom>
            <a:noFill/>
            <a:ln w="762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sp>
        <p:nvSpPr>
          <p:cNvPr id="68675" name="Line 67"/>
          <p:cNvSpPr>
            <a:spLocks noChangeShapeType="1"/>
          </p:cNvSpPr>
          <p:nvPr/>
        </p:nvSpPr>
        <p:spPr bwMode="auto">
          <a:xfrm flipH="1">
            <a:off x="6384925" y="2336800"/>
            <a:ext cx="130175" cy="276225"/>
          </a:xfrm>
          <a:prstGeom prst="line">
            <a:avLst/>
          </a:prstGeom>
          <a:noFill/>
          <a:ln w="9525">
            <a:solidFill>
              <a:schemeClr val="tx1"/>
            </a:solidFill>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AU"/>
          </a:p>
        </p:txBody>
      </p:sp>
      <p:sp>
        <p:nvSpPr>
          <p:cNvPr id="36"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252421629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861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8611">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8611">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8611">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8611">
                                            <p:txEl>
                                              <p:pRg st="6" end="6"/>
                                            </p:txEl>
                                          </p:spTgt>
                                        </p:tgtEl>
                                        <p:attrNameLst>
                                          <p:attrName>style.visibility</p:attrName>
                                        </p:attrNameLst>
                                      </p:cBhvr>
                                      <p:to>
                                        <p:strVal val="visible"/>
                                      </p:to>
                                    </p:set>
                                  </p:childTnLst>
                                </p:cTn>
                              </p:par>
                              <p:par>
                                <p:cTn id="27" presetID="2" presetClass="entr" presetSubtype="4" fill="hold" nodeType="withEffect">
                                  <p:stCondLst>
                                    <p:cond delay="0"/>
                                  </p:stCondLst>
                                  <p:childTnLst>
                                    <p:set>
                                      <p:cBhvr>
                                        <p:cTn id="28" dur="1" fill="hold">
                                          <p:stCondLst>
                                            <p:cond delay="0"/>
                                          </p:stCondLst>
                                        </p:cTn>
                                        <p:tgtEl>
                                          <p:spTgt spid="68652"/>
                                        </p:tgtEl>
                                        <p:attrNameLst>
                                          <p:attrName>style.visibility</p:attrName>
                                        </p:attrNameLst>
                                      </p:cBhvr>
                                      <p:to>
                                        <p:strVal val="visible"/>
                                      </p:to>
                                    </p:set>
                                    <p:anim calcmode="lin" valueType="num">
                                      <p:cBhvr additive="base">
                                        <p:cTn id="29" dur="500" fill="hold"/>
                                        <p:tgtEl>
                                          <p:spTgt spid="68652"/>
                                        </p:tgtEl>
                                        <p:attrNameLst>
                                          <p:attrName>ppt_x</p:attrName>
                                        </p:attrNameLst>
                                      </p:cBhvr>
                                      <p:tavLst>
                                        <p:tav tm="0">
                                          <p:val>
                                            <p:strVal val="#ppt_x"/>
                                          </p:val>
                                        </p:tav>
                                        <p:tav tm="100000">
                                          <p:val>
                                            <p:strVal val="#ppt_x"/>
                                          </p:val>
                                        </p:tav>
                                      </p:tavLst>
                                    </p:anim>
                                    <p:anim calcmode="lin" valueType="num">
                                      <p:cBhvr additive="base">
                                        <p:cTn id="30" dur="500" fill="hold"/>
                                        <p:tgtEl>
                                          <p:spTgt spid="68652"/>
                                        </p:tgtEl>
                                        <p:attrNameLst>
                                          <p:attrName>ppt_y</p:attrName>
                                        </p:attrNameLst>
                                      </p:cBhvr>
                                      <p:tavLst>
                                        <p:tav tm="0">
                                          <p:val>
                                            <p:strVal val="1+#ppt_h/2"/>
                                          </p:val>
                                        </p:tav>
                                        <p:tav tm="100000">
                                          <p:val>
                                            <p:strVal val="#ppt_y"/>
                                          </p:val>
                                        </p:tav>
                                      </p:tavLst>
                                    </p:anim>
                                  </p:childTnLst>
                                </p:cTn>
                              </p:par>
                              <p:par>
                                <p:cTn id="31" presetID="1" presetClass="entr" presetSubtype="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P spid="36" grpId="0" animBg="1"/>
    </p:bld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22594" name="Rectangle 2"/>
          <p:cNvSpPr>
            <a:spLocks noGrp="1" noChangeArrowheads="1"/>
          </p:cNvSpPr>
          <p:nvPr>
            <p:ph type="title"/>
          </p:nvPr>
        </p:nvSpPr>
        <p:spPr/>
        <p:txBody>
          <a:bodyPr/>
          <a:lstStyle/>
          <a:p>
            <a:r>
              <a:rPr lang="en-US" altLang="en-US" sz="3600" dirty="0"/>
              <a:t>Thick adherend test ASTM </a:t>
            </a:r>
            <a:r>
              <a:rPr lang="en-US" altLang="en-US" sz="3600" dirty="0" smtClean="0"/>
              <a:t>D5656</a:t>
            </a:r>
            <a:endParaRPr lang="en-US" altLang="en-US" sz="3600" dirty="0"/>
          </a:p>
        </p:txBody>
      </p:sp>
      <p:sp>
        <p:nvSpPr>
          <p:cNvPr id="622595" name="Rectangle 3"/>
          <p:cNvSpPr>
            <a:spLocks noGrp="1" noChangeArrowheads="1"/>
          </p:cNvSpPr>
          <p:nvPr>
            <p:ph type="body" idx="1"/>
          </p:nvPr>
        </p:nvSpPr>
        <p:spPr/>
        <p:txBody>
          <a:bodyPr/>
          <a:lstStyle/>
          <a:p>
            <a:pPr>
              <a:lnSpc>
                <a:spcPct val="90000"/>
              </a:lnSpc>
            </a:pPr>
            <a:r>
              <a:rPr lang="en-US" altLang="en-US" sz="2000" dirty="0"/>
              <a:t>Thick adherends minimize strains in adherends</a:t>
            </a:r>
          </a:p>
          <a:p>
            <a:pPr>
              <a:lnSpc>
                <a:spcPct val="90000"/>
              </a:lnSpc>
            </a:pPr>
            <a:r>
              <a:rPr lang="en-US" altLang="en-US" sz="2000" dirty="0"/>
              <a:t>Shear strains measured by shear extensometer</a:t>
            </a:r>
          </a:p>
          <a:p>
            <a:pPr>
              <a:lnSpc>
                <a:spcPct val="90000"/>
              </a:lnSpc>
            </a:pPr>
            <a:r>
              <a:rPr lang="en-US" altLang="en-US" sz="2000" dirty="0"/>
              <a:t>Data modified to elastic-plastic model</a:t>
            </a:r>
          </a:p>
          <a:p>
            <a:pPr>
              <a:lnSpc>
                <a:spcPct val="90000"/>
              </a:lnSpc>
            </a:pPr>
            <a:r>
              <a:rPr lang="en-US" altLang="en-US" sz="2000" dirty="0"/>
              <a:t>This IS actual design data</a:t>
            </a:r>
          </a:p>
          <a:p>
            <a:pPr>
              <a:lnSpc>
                <a:spcPct val="90000"/>
              </a:lnSpc>
            </a:pPr>
            <a:r>
              <a:rPr lang="en-US" altLang="en-US" sz="2000" dirty="0"/>
              <a:t>Determine from tests</a:t>
            </a:r>
          </a:p>
          <a:p>
            <a:pPr lvl="1">
              <a:lnSpc>
                <a:spcPct val="90000"/>
              </a:lnSpc>
            </a:pPr>
            <a:r>
              <a:rPr lang="en-US" altLang="en-US" sz="1800" dirty="0"/>
              <a:t>Average shear stress at failure (</a:t>
            </a:r>
            <a:r>
              <a:rPr lang="en-US" altLang="en-US" sz="1800" dirty="0">
                <a:sym typeface="Symbol" pitchFamily="18" charset="2"/>
              </a:rPr>
              <a:t></a:t>
            </a:r>
            <a:r>
              <a:rPr lang="en-US" altLang="en-US" sz="1800" baseline="-25000" dirty="0">
                <a:sym typeface="Symbol" pitchFamily="18" charset="2"/>
              </a:rPr>
              <a:t>p</a:t>
            </a:r>
            <a:r>
              <a:rPr lang="en-US" altLang="en-US" sz="1800" dirty="0">
                <a:sym typeface="Symbol" pitchFamily="18" charset="2"/>
              </a:rPr>
              <a:t>)</a:t>
            </a:r>
          </a:p>
          <a:p>
            <a:pPr lvl="1">
              <a:lnSpc>
                <a:spcPct val="90000"/>
              </a:lnSpc>
            </a:pPr>
            <a:r>
              <a:rPr lang="en-US" altLang="en-US" sz="1800" dirty="0">
                <a:sym typeface="Symbol" pitchFamily="18" charset="2"/>
              </a:rPr>
              <a:t>Shear strain at elastic limit (</a:t>
            </a:r>
            <a:r>
              <a:rPr lang="en-US" altLang="en-US" sz="1800" baseline="-25000" dirty="0">
                <a:sym typeface="Symbol" pitchFamily="18" charset="2"/>
              </a:rPr>
              <a:t>e</a:t>
            </a:r>
            <a:r>
              <a:rPr lang="en-US" altLang="en-US" sz="1800" dirty="0">
                <a:sym typeface="Symbol" pitchFamily="18" charset="2"/>
              </a:rPr>
              <a:t>)</a:t>
            </a:r>
          </a:p>
          <a:p>
            <a:pPr lvl="1">
              <a:lnSpc>
                <a:spcPct val="90000"/>
              </a:lnSpc>
            </a:pPr>
            <a:r>
              <a:rPr lang="en-US" altLang="en-US" sz="1800" dirty="0">
                <a:sym typeface="Symbol" pitchFamily="18" charset="2"/>
              </a:rPr>
              <a:t>Shear strain at failure (</a:t>
            </a:r>
            <a:r>
              <a:rPr lang="en-US" altLang="en-US" sz="1800" baseline="-25000" dirty="0">
                <a:sym typeface="Symbol" pitchFamily="18" charset="2"/>
              </a:rPr>
              <a:t>max</a:t>
            </a:r>
            <a:r>
              <a:rPr lang="en-US" altLang="en-US" sz="1800" dirty="0">
                <a:sym typeface="Symbol" pitchFamily="18" charset="2"/>
              </a:rPr>
              <a:t>) to derive plastic stain (</a:t>
            </a:r>
            <a:r>
              <a:rPr lang="en-US" altLang="en-US" sz="1800" baseline="-25000" dirty="0">
                <a:sym typeface="Symbol" pitchFamily="18" charset="2"/>
              </a:rPr>
              <a:t>p</a:t>
            </a:r>
            <a:r>
              <a:rPr lang="en-US" altLang="en-US" sz="1800" dirty="0">
                <a:sym typeface="Symbol" pitchFamily="18" charset="2"/>
              </a:rPr>
              <a:t>= </a:t>
            </a:r>
            <a:r>
              <a:rPr lang="en-US" altLang="en-US" sz="1800" baseline="-25000" dirty="0">
                <a:sym typeface="Symbol" pitchFamily="18" charset="2"/>
              </a:rPr>
              <a:t>max</a:t>
            </a:r>
            <a:r>
              <a:rPr lang="en-US" altLang="en-US" sz="1800" dirty="0">
                <a:sym typeface="Symbol" pitchFamily="18" charset="2"/>
              </a:rPr>
              <a:t>- </a:t>
            </a:r>
            <a:r>
              <a:rPr lang="en-US" altLang="en-US" sz="1800" baseline="-25000" dirty="0">
                <a:sym typeface="Symbol" pitchFamily="18" charset="2"/>
              </a:rPr>
              <a:t>e</a:t>
            </a:r>
            <a:r>
              <a:rPr lang="en-US" altLang="en-US" sz="1800" dirty="0">
                <a:sym typeface="Symbol" pitchFamily="18" charset="2"/>
              </a:rPr>
              <a:t>)</a:t>
            </a:r>
          </a:p>
          <a:p>
            <a:pPr lvl="1">
              <a:lnSpc>
                <a:spcPct val="90000"/>
              </a:lnSpc>
            </a:pPr>
            <a:r>
              <a:rPr lang="en-US" altLang="en-US" sz="1800" dirty="0">
                <a:sym typeface="Symbol" pitchFamily="18" charset="2"/>
              </a:rPr>
              <a:t>Shear modulus (G)</a:t>
            </a:r>
          </a:p>
          <a:p>
            <a:pPr>
              <a:lnSpc>
                <a:spcPct val="90000"/>
              </a:lnSpc>
            </a:pPr>
            <a:r>
              <a:rPr lang="en-US" altLang="en-US" sz="2000" dirty="0"/>
              <a:t>Test over service temperature range</a:t>
            </a:r>
          </a:p>
          <a:p>
            <a:pPr lvl="1">
              <a:lnSpc>
                <a:spcPct val="90000"/>
              </a:lnSpc>
            </a:pPr>
            <a:r>
              <a:rPr lang="en-US" altLang="en-US" sz="1800" dirty="0"/>
              <a:t>Load capacity critical at low temperatures (-65</a:t>
            </a:r>
            <a:r>
              <a:rPr lang="en-US" altLang="en-US" sz="1800" dirty="0">
                <a:sym typeface="Symbol" pitchFamily="18" charset="2"/>
              </a:rPr>
              <a:t>F) </a:t>
            </a:r>
          </a:p>
          <a:p>
            <a:pPr lvl="1">
              <a:lnSpc>
                <a:spcPct val="90000"/>
              </a:lnSpc>
            </a:pPr>
            <a:r>
              <a:rPr lang="en-US" altLang="en-US" sz="1800" dirty="0">
                <a:sym typeface="Symbol" pitchFamily="18" charset="2"/>
              </a:rPr>
              <a:t>High temperature case determines overlap length required</a:t>
            </a:r>
            <a:endParaRPr lang="en-US" altLang="en-US" sz="1800" dirty="0"/>
          </a:p>
          <a:p>
            <a:pPr>
              <a:lnSpc>
                <a:spcPct val="90000"/>
              </a:lnSpc>
            </a:pPr>
            <a:r>
              <a:rPr lang="en-US" altLang="en-US" sz="2000" dirty="0"/>
              <a:t>Exclude specimens with adhesion failure</a:t>
            </a:r>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2530309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z="3200" smtClean="0"/>
              <a:t>Mechanism of adhesion failure (metals)</a:t>
            </a:r>
          </a:p>
        </p:txBody>
      </p:sp>
      <p:sp>
        <p:nvSpPr>
          <p:cNvPr id="29699" name="Rectangle 3"/>
          <p:cNvSpPr>
            <a:spLocks noGrp="1" noChangeArrowheads="1"/>
          </p:cNvSpPr>
          <p:nvPr>
            <p:ph type="body" idx="1"/>
          </p:nvPr>
        </p:nvSpPr>
        <p:spPr/>
        <p:txBody>
          <a:bodyPr/>
          <a:lstStyle/>
          <a:p>
            <a:pPr>
              <a:lnSpc>
                <a:spcPct val="90000"/>
              </a:lnSpc>
            </a:pPr>
            <a:r>
              <a:rPr lang="en-US" altLang="en-US" sz="2000" dirty="0" smtClean="0"/>
              <a:t>Bonds to metals depend on maintaining chemical bonds at </a:t>
            </a:r>
            <a:r>
              <a:rPr lang="en-US" altLang="en-US" sz="2000" dirty="0" smtClean="0"/>
              <a:t>interface for the life of the part</a:t>
            </a:r>
          </a:p>
          <a:p>
            <a:pPr>
              <a:lnSpc>
                <a:spcPct val="90000"/>
              </a:lnSpc>
            </a:pPr>
            <a:r>
              <a:rPr lang="en-US" altLang="en-US" sz="2000" dirty="0" smtClean="0"/>
              <a:t>Typically adhesives bond to surface oxides produced during surface preparation at the time of fabrication</a:t>
            </a:r>
            <a:endParaRPr lang="en-US" altLang="en-US" sz="2000" dirty="0" smtClean="0"/>
          </a:p>
          <a:p>
            <a:pPr>
              <a:lnSpc>
                <a:spcPct val="90000"/>
              </a:lnSpc>
            </a:pPr>
            <a:r>
              <a:rPr lang="en-US" altLang="en-US" sz="2000" dirty="0" smtClean="0"/>
              <a:t>Many </a:t>
            </a:r>
            <a:r>
              <a:rPr lang="en-US" altLang="en-US" sz="2000" dirty="0" smtClean="0">
                <a:solidFill>
                  <a:srgbClr val="FF0000"/>
                </a:solidFill>
              </a:rPr>
              <a:t>metals </a:t>
            </a:r>
            <a:r>
              <a:rPr lang="en-US" altLang="en-US" sz="2000" dirty="0" smtClean="0"/>
              <a:t>are susceptible to hydration of surface oxides in later </a:t>
            </a:r>
            <a:r>
              <a:rPr lang="en-US" altLang="en-US" sz="2000" dirty="0" smtClean="0"/>
              <a:t>service e.g.</a:t>
            </a:r>
            <a:endParaRPr lang="en-US" altLang="en-US" sz="2000" dirty="0" smtClean="0"/>
          </a:p>
          <a:p>
            <a:pPr lvl="1">
              <a:lnSpc>
                <a:spcPct val="90000"/>
              </a:lnSpc>
            </a:pPr>
            <a:r>
              <a:rPr lang="en-US" altLang="en-US" sz="1800" dirty="0" smtClean="0"/>
              <a:t>Al</a:t>
            </a:r>
            <a:r>
              <a:rPr lang="en-US" altLang="en-US" sz="1800" baseline="-25000" dirty="0" smtClean="0"/>
              <a:t>2</a:t>
            </a:r>
            <a:r>
              <a:rPr lang="en-US" altLang="en-US" sz="1800" dirty="0" smtClean="0"/>
              <a:t>O</a:t>
            </a:r>
            <a:r>
              <a:rPr lang="en-US" altLang="en-US" sz="1800" baseline="-25000" dirty="0" smtClean="0"/>
              <a:t>3</a:t>
            </a:r>
            <a:r>
              <a:rPr lang="en-US" altLang="en-US" sz="1800" dirty="0" smtClean="0">
                <a:sym typeface="Wingdings" pitchFamily="2" charset="2"/>
              </a:rPr>
              <a:t> </a:t>
            </a:r>
            <a:r>
              <a:rPr lang="en-US" altLang="en-US" sz="1800" dirty="0" smtClean="0"/>
              <a:t>Al</a:t>
            </a:r>
            <a:r>
              <a:rPr lang="en-US" altLang="en-US" sz="1800" baseline="-25000" dirty="0" smtClean="0"/>
              <a:t>2</a:t>
            </a:r>
            <a:r>
              <a:rPr lang="en-US" altLang="en-US" sz="1800" dirty="0" smtClean="0"/>
              <a:t>O</a:t>
            </a:r>
            <a:r>
              <a:rPr lang="en-US" altLang="en-US" sz="1800" baseline="-25000" dirty="0" smtClean="0"/>
              <a:t>3</a:t>
            </a:r>
            <a:r>
              <a:rPr lang="en-US" altLang="en-US" sz="1800" dirty="0" smtClean="0"/>
              <a:t>.2H</a:t>
            </a:r>
            <a:r>
              <a:rPr lang="en-US" altLang="en-US" sz="1800" baseline="-25000" dirty="0" smtClean="0"/>
              <a:t>2</a:t>
            </a:r>
            <a:r>
              <a:rPr lang="en-US" altLang="en-US" sz="1800" dirty="0" smtClean="0"/>
              <a:t>O</a:t>
            </a:r>
            <a:endParaRPr lang="en-US" altLang="en-US" sz="1800" dirty="0" smtClean="0">
              <a:sym typeface="Wingdings" pitchFamily="2" charset="2"/>
            </a:endParaRPr>
          </a:p>
          <a:p>
            <a:pPr>
              <a:lnSpc>
                <a:spcPct val="90000"/>
              </a:lnSpc>
            </a:pPr>
            <a:r>
              <a:rPr lang="en-US" altLang="en-US" sz="2000" dirty="0" smtClean="0"/>
              <a:t>Chemical bonds </a:t>
            </a:r>
            <a:r>
              <a:rPr lang="en-US" altLang="en-US" sz="2000" dirty="0" smtClean="0"/>
              <a:t>between </a:t>
            </a:r>
            <a:r>
              <a:rPr lang="en-US" altLang="en-US" sz="2000" dirty="0" smtClean="0"/>
              <a:t>adhesive </a:t>
            </a:r>
            <a:r>
              <a:rPr lang="en-US" altLang="en-US" sz="2000" dirty="0" smtClean="0"/>
              <a:t>and metal dissociates- </a:t>
            </a:r>
            <a:r>
              <a:rPr lang="en-US" altLang="en-US" sz="2000" dirty="0" smtClean="0"/>
              <a:t>disbonding occurs at interface</a:t>
            </a:r>
          </a:p>
          <a:p>
            <a:pPr>
              <a:lnSpc>
                <a:spcPct val="90000"/>
              </a:lnSpc>
            </a:pPr>
            <a:r>
              <a:rPr lang="en-US" altLang="en-US" sz="2000" dirty="0" smtClean="0"/>
              <a:t>Caused by moisture which diffuses </a:t>
            </a:r>
            <a:r>
              <a:rPr lang="en-US" altLang="en-US" sz="2000" dirty="0" smtClean="0"/>
              <a:t>through the adhesive </a:t>
            </a:r>
          </a:p>
          <a:p>
            <a:pPr>
              <a:lnSpc>
                <a:spcPct val="90000"/>
              </a:lnSpc>
            </a:pPr>
            <a:r>
              <a:rPr lang="en-US" altLang="en-US" sz="2000" dirty="0" smtClean="0">
                <a:solidFill>
                  <a:srgbClr val="FF0000"/>
                </a:solidFill>
              </a:rPr>
              <a:t>Disbonds may occur with no loads at all</a:t>
            </a:r>
          </a:p>
          <a:p>
            <a:pPr>
              <a:lnSpc>
                <a:spcPct val="90000"/>
              </a:lnSpc>
            </a:pPr>
            <a:r>
              <a:rPr lang="en-US" altLang="en-US" sz="2000" u="sng" dirty="0" smtClean="0"/>
              <a:t>Surface preparation must prevent hydration</a:t>
            </a:r>
          </a:p>
          <a:p>
            <a:pPr>
              <a:lnSpc>
                <a:spcPct val="90000"/>
              </a:lnSpc>
            </a:pPr>
            <a:r>
              <a:rPr lang="en-US" altLang="en-US" sz="2000" dirty="0" smtClean="0"/>
              <a:t>Similar mechanism </a:t>
            </a:r>
            <a:r>
              <a:rPr lang="en-US" altLang="en-US" sz="2000" i="1" dirty="0" smtClean="0"/>
              <a:t>may </a:t>
            </a:r>
            <a:r>
              <a:rPr lang="en-US" altLang="en-US" sz="2000" dirty="0" smtClean="0"/>
              <a:t>occur in </a:t>
            </a:r>
            <a:r>
              <a:rPr lang="en-US" altLang="en-US" sz="2000" dirty="0" smtClean="0"/>
              <a:t>bonds to laminated </a:t>
            </a:r>
            <a:r>
              <a:rPr lang="en-US" altLang="en-US" sz="2000" dirty="0" smtClean="0"/>
              <a:t>composites?</a:t>
            </a:r>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10029074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9699">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9699">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9699">
                                            <p:txEl>
                                              <p:pRg st="8" end="8"/>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26" name="Rectangle 54"/>
          <p:cNvSpPr>
            <a:spLocks noGrp="1" noChangeArrowheads="1"/>
          </p:cNvSpPr>
          <p:nvPr>
            <p:ph type="title"/>
          </p:nvPr>
        </p:nvSpPr>
        <p:spPr/>
        <p:txBody>
          <a:bodyPr/>
          <a:lstStyle/>
          <a:p>
            <a:r>
              <a:rPr lang="en-AU" dirty="0"/>
              <a:t>Adhesive bond failure </a:t>
            </a:r>
            <a:r>
              <a:rPr lang="en-AU" dirty="0" smtClean="0"/>
              <a:t>types </a:t>
            </a:r>
            <a:br>
              <a:rPr lang="en-AU" dirty="0" smtClean="0"/>
            </a:br>
            <a:r>
              <a:rPr lang="en-AU" sz="3200" dirty="0" smtClean="0"/>
              <a:t>Metal and laminates</a:t>
            </a:r>
            <a:r>
              <a:rPr lang="en-US" sz="3200" dirty="0" smtClean="0"/>
              <a:t> </a:t>
            </a:r>
            <a:endParaRPr lang="en-AU" dirty="0"/>
          </a:p>
        </p:txBody>
      </p:sp>
      <p:sp>
        <p:nvSpPr>
          <p:cNvPr id="28727" name="Rectangle 55"/>
          <p:cNvSpPr>
            <a:spLocks noGrp="1" noChangeArrowheads="1"/>
          </p:cNvSpPr>
          <p:nvPr>
            <p:ph sz="half" idx="1"/>
          </p:nvPr>
        </p:nvSpPr>
        <p:spPr/>
        <p:txBody>
          <a:bodyPr/>
          <a:lstStyle/>
          <a:p>
            <a:r>
              <a:rPr lang="en-AU" sz="2000" dirty="0" smtClean="0"/>
              <a:t>Four </a:t>
            </a:r>
            <a:r>
              <a:rPr lang="en-AU" sz="2000" dirty="0"/>
              <a:t>types of bond failure:</a:t>
            </a:r>
            <a:endParaRPr lang="en-US" sz="2000" dirty="0"/>
          </a:p>
          <a:p>
            <a:pPr lvl="1"/>
            <a:r>
              <a:rPr lang="en-AU" sz="1800" dirty="0"/>
              <a:t>Cohesion failure </a:t>
            </a:r>
          </a:p>
          <a:p>
            <a:pPr lvl="2"/>
            <a:r>
              <a:rPr lang="en-AU" sz="1800" dirty="0"/>
              <a:t>Adhesive layer is fractured</a:t>
            </a:r>
          </a:p>
          <a:p>
            <a:pPr lvl="1"/>
            <a:r>
              <a:rPr lang="en-AU" sz="1800" dirty="0"/>
              <a:t>Adhesion failure </a:t>
            </a:r>
          </a:p>
          <a:p>
            <a:pPr lvl="2"/>
            <a:r>
              <a:rPr lang="en-AU" sz="1800" dirty="0"/>
              <a:t>Separates from the surface of the adherend(s)</a:t>
            </a:r>
          </a:p>
          <a:p>
            <a:pPr lvl="1"/>
            <a:r>
              <a:rPr lang="en-AU" sz="1800" dirty="0"/>
              <a:t>Mixed-mode failure </a:t>
            </a:r>
          </a:p>
          <a:p>
            <a:pPr lvl="2"/>
            <a:r>
              <a:rPr lang="en-AU" sz="1800" dirty="0" smtClean="0"/>
              <a:t>Variable combination of adhesion and cohesion failure</a:t>
            </a:r>
          </a:p>
          <a:p>
            <a:pPr lvl="1"/>
            <a:r>
              <a:rPr lang="en-US" sz="1800" dirty="0" smtClean="0"/>
              <a:t>Peel failure</a:t>
            </a:r>
          </a:p>
          <a:p>
            <a:pPr lvl="2"/>
            <a:r>
              <a:rPr lang="en-US" sz="1800" dirty="0" smtClean="0"/>
              <a:t>Cleavage of the joint by out-of-plane forces</a:t>
            </a:r>
          </a:p>
        </p:txBody>
      </p:sp>
      <p:grpSp>
        <p:nvGrpSpPr>
          <p:cNvPr id="17" name="Group 16"/>
          <p:cNvGrpSpPr/>
          <p:nvPr/>
        </p:nvGrpSpPr>
        <p:grpSpPr>
          <a:xfrm>
            <a:off x="5116513" y="1862138"/>
            <a:ext cx="2454275" cy="915987"/>
            <a:chOff x="5116513" y="1862138"/>
            <a:chExt cx="2454275" cy="915987"/>
          </a:xfrm>
        </p:grpSpPr>
        <p:sp>
          <p:nvSpPr>
            <p:cNvPr id="28705" name="Rectangle 33"/>
            <p:cNvSpPr>
              <a:spLocks noChangeArrowheads="1"/>
            </p:cNvSpPr>
            <p:nvPr/>
          </p:nvSpPr>
          <p:spPr bwMode="auto">
            <a:xfrm>
              <a:off x="5681663" y="2111375"/>
              <a:ext cx="993775" cy="41275"/>
            </a:xfrm>
            <a:prstGeom prst="rect">
              <a:avLst/>
            </a:prstGeom>
            <a:solidFill>
              <a:srgbClr val="FF0000"/>
            </a:solidFill>
            <a:ln w="12700">
              <a:solidFill>
                <a:srgbClr val="414141"/>
              </a:solidFill>
              <a:miter lim="800000"/>
              <a:headEnd/>
              <a:tailEnd/>
            </a:ln>
            <a:effectLst/>
            <a:extLst/>
          </p:spPr>
          <p:txBody>
            <a:bodyPr wrap="none" anchor="ctr"/>
            <a:lstStyle/>
            <a:p>
              <a:endParaRPr lang="en-AU" dirty="0"/>
            </a:p>
          </p:txBody>
        </p:sp>
        <p:sp>
          <p:nvSpPr>
            <p:cNvPr id="28706" name="Rectangle 34"/>
            <p:cNvSpPr>
              <a:spLocks noChangeArrowheads="1"/>
            </p:cNvSpPr>
            <p:nvPr/>
          </p:nvSpPr>
          <p:spPr bwMode="auto">
            <a:xfrm>
              <a:off x="5330826" y="1862138"/>
              <a:ext cx="1344613" cy="141287"/>
            </a:xfrm>
            <a:prstGeom prst="rect">
              <a:avLst/>
            </a:prstGeom>
            <a:solidFill>
              <a:schemeClr val="bg1">
                <a:lumMod val="50000"/>
              </a:schemeClr>
            </a:solidFill>
            <a:ln w="12700">
              <a:solidFill>
                <a:srgbClr val="414141"/>
              </a:solidFill>
              <a:miter lim="800000"/>
              <a:headEnd/>
              <a:tailEnd/>
            </a:ln>
            <a:effectLst/>
            <a:extLst/>
          </p:spPr>
          <p:txBody>
            <a:bodyPr wrap="none" anchor="ctr"/>
            <a:lstStyle/>
            <a:p>
              <a:endParaRPr lang="en-AU" dirty="0"/>
            </a:p>
          </p:txBody>
        </p:sp>
        <p:sp>
          <p:nvSpPr>
            <p:cNvPr id="28707" name="Rectangle 35"/>
            <p:cNvSpPr>
              <a:spLocks noChangeArrowheads="1"/>
            </p:cNvSpPr>
            <p:nvPr/>
          </p:nvSpPr>
          <p:spPr bwMode="auto">
            <a:xfrm>
              <a:off x="5681663" y="2160588"/>
              <a:ext cx="1344613" cy="141287"/>
            </a:xfrm>
            <a:prstGeom prst="rect">
              <a:avLst/>
            </a:prstGeom>
            <a:solidFill>
              <a:schemeClr val="bg1">
                <a:lumMod val="50000"/>
              </a:schemeClr>
            </a:solidFill>
            <a:ln w="12700">
              <a:solidFill>
                <a:srgbClr val="414141"/>
              </a:solidFill>
              <a:miter lim="800000"/>
              <a:headEnd/>
              <a:tailEnd/>
            </a:ln>
            <a:effectLst/>
            <a:extLst/>
          </p:spPr>
          <p:txBody>
            <a:bodyPr wrap="none" anchor="ctr"/>
            <a:lstStyle/>
            <a:p>
              <a:endParaRPr lang="en-AU" dirty="0"/>
            </a:p>
          </p:txBody>
        </p:sp>
        <p:sp>
          <p:nvSpPr>
            <p:cNvPr id="28708" name="Rectangle 36"/>
            <p:cNvSpPr>
              <a:spLocks noChangeArrowheads="1"/>
            </p:cNvSpPr>
            <p:nvPr/>
          </p:nvSpPr>
          <p:spPr bwMode="auto">
            <a:xfrm>
              <a:off x="5681663" y="2011363"/>
              <a:ext cx="993775" cy="41275"/>
            </a:xfrm>
            <a:prstGeom prst="rect">
              <a:avLst/>
            </a:prstGeom>
            <a:solidFill>
              <a:srgbClr val="FF0000"/>
            </a:solidFill>
            <a:ln w="12700">
              <a:solidFill>
                <a:srgbClr val="414141"/>
              </a:solidFill>
              <a:miter lim="800000"/>
              <a:headEnd/>
              <a:tailEnd/>
            </a:ln>
            <a:effectLst/>
            <a:extLst/>
          </p:spPr>
          <p:txBody>
            <a:bodyPr wrap="none" anchor="ctr"/>
            <a:lstStyle/>
            <a:p>
              <a:endParaRPr lang="en-AU" dirty="0"/>
            </a:p>
          </p:txBody>
        </p:sp>
        <p:sp>
          <p:nvSpPr>
            <p:cNvPr id="28709" name="Rectangle 37"/>
            <p:cNvSpPr>
              <a:spLocks noChangeArrowheads="1"/>
            </p:cNvSpPr>
            <p:nvPr/>
          </p:nvSpPr>
          <p:spPr bwMode="auto">
            <a:xfrm>
              <a:off x="5116513" y="2414588"/>
              <a:ext cx="245427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b="1" dirty="0">
                  <a:solidFill>
                    <a:srgbClr val="000000"/>
                  </a:solidFill>
                </a:rPr>
                <a:t>COHESION FAILURE</a:t>
              </a:r>
            </a:p>
          </p:txBody>
        </p:sp>
      </p:grpSp>
      <p:grpSp>
        <p:nvGrpSpPr>
          <p:cNvPr id="16" name="Group 15"/>
          <p:cNvGrpSpPr/>
          <p:nvPr/>
        </p:nvGrpSpPr>
        <p:grpSpPr>
          <a:xfrm>
            <a:off x="5141913" y="2826473"/>
            <a:ext cx="2441575" cy="889866"/>
            <a:chOff x="5141913" y="2826473"/>
            <a:chExt cx="2441575" cy="889866"/>
          </a:xfrm>
        </p:grpSpPr>
        <p:sp>
          <p:nvSpPr>
            <p:cNvPr id="28711" name="Rectangle 39"/>
            <p:cNvSpPr>
              <a:spLocks noChangeArrowheads="1"/>
            </p:cNvSpPr>
            <p:nvPr/>
          </p:nvSpPr>
          <p:spPr bwMode="auto">
            <a:xfrm>
              <a:off x="5354638" y="2826473"/>
              <a:ext cx="1344613" cy="141288"/>
            </a:xfrm>
            <a:prstGeom prst="rect">
              <a:avLst/>
            </a:prstGeom>
            <a:solidFill>
              <a:schemeClr val="bg1">
                <a:lumMod val="50000"/>
              </a:schemeClr>
            </a:solidFill>
            <a:ln w="12700">
              <a:noFill/>
              <a:miter lim="800000"/>
              <a:headEnd/>
              <a:tailEnd/>
            </a:ln>
            <a:effectLst/>
            <a:extLst/>
          </p:spPr>
          <p:txBody>
            <a:bodyPr wrap="none" anchor="ctr"/>
            <a:lstStyle/>
            <a:p>
              <a:endParaRPr lang="en-AU" dirty="0"/>
            </a:p>
          </p:txBody>
        </p:sp>
        <p:sp>
          <p:nvSpPr>
            <p:cNvPr id="28712" name="Rectangle 40"/>
            <p:cNvSpPr>
              <a:spLocks noChangeArrowheads="1"/>
            </p:cNvSpPr>
            <p:nvPr/>
          </p:nvSpPr>
          <p:spPr bwMode="auto">
            <a:xfrm>
              <a:off x="5705476" y="3097213"/>
              <a:ext cx="1344613" cy="141288"/>
            </a:xfrm>
            <a:prstGeom prst="rect">
              <a:avLst/>
            </a:prstGeom>
            <a:solidFill>
              <a:schemeClr val="bg1">
                <a:lumMod val="50000"/>
              </a:schemeClr>
            </a:solidFill>
            <a:ln w="12700">
              <a:noFill/>
              <a:miter lim="800000"/>
              <a:headEnd/>
              <a:tailEnd/>
            </a:ln>
            <a:effectLst/>
            <a:extLst/>
          </p:spPr>
          <p:txBody>
            <a:bodyPr wrap="none" anchor="ctr"/>
            <a:lstStyle/>
            <a:p>
              <a:endParaRPr lang="en-AU" dirty="0"/>
            </a:p>
          </p:txBody>
        </p:sp>
        <p:sp>
          <p:nvSpPr>
            <p:cNvPr id="28713" name="Rectangle 41"/>
            <p:cNvSpPr>
              <a:spLocks noChangeArrowheads="1"/>
            </p:cNvSpPr>
            <p:nvPr/>
          </p:nvSpPr>
          <p:spPr bwMode="auto">
            <a:xfrm>
              <a:off x="5705476" y="2947988"/>
              <a:ext cx="993775" cy="90488"/>
            </a:xfrm>
            <a:prstGeom prst="rect">
              <a:avLst/>
            </a:prstGeom>
            <a:solidFill>
              <a:srgbClr val="FF0000"/>
            </a:solidFill>
            <a:ln w="12700">
              <a:solidFill>
                <a:srgbClr val="414141"/>
              </a:solidFill>
              <a:miter lim="800000"/>
              <a:headEnd/>
              <a:tailEnd/>
            </a:ln>
            <a:effectLst/>
            <a:extLst/>
          </p:spPr>
          <p:txBody>
            <a:bodyPr wrap="none" anchor="ctr"/>
            <a:lstStyle/>
            <a:p>
              <a:endParaRPr lang="en-AU" dirty="0"/>
            </a:p>
          </p:txBody>
        </p:sp>
        <p:sp>
          <p:nvSpPr>
            <p:cNvPr id="28714" name="Rectangle 42"/>
            <p:cNvSpPr>
              <a:spLocks noChangeArrowheads="1"/>
            </p:cNvSpPr>
            <p:nvPr/>
          </p:nvSpPr>
          <p:spPr bwMode="auto">
            <a:xfrm>
              <a:off x="5141913" y="3352801"/>
              <a:ext cx="24415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b="1" dirty="0">
                  <a:solidFill>
                    <a:srgbClr val="000000"/>
                  </a:solidFill>
                </a:rPr>
                <a:t>ADHESION FAILURE</a:t>
              </a:r>
            </a:p>
          </p:txBody>
        </p:sp>
      </p:grpSp>
      <p:grpSp>
        <p:nvGrpSpPr>
          <p:cNvPr id="12" name="Group 11"/>
          <p:cNvGrpSpPr/>
          <p:nvPr/>
        </p:nvGrpSpPr>
        <p:grpSpPr>
          <a:xfrm>
            <a:off x="5256213" y="3769448"/>
            <a:ext cx="2720975" cy="888277"/>
            <a:chOff x="5256213" y="3769448"/>
            <a:chExt cx="2720975" cy="888277"/>
          </a:xfrm>
        </p:grpSpPr>
        <p:sp>
          <p:nvSpPr>
            <p:cNvPr id="28717" name="Rectangle 45"/>
            <p:cNvSpPr>
              <a:spLocks noChangeArrowheads="1"/>
            </p:cNvSpPr>
            <p:nvPr/>
          </p:nvSpPr>
          <p:spPr bwMode="auto">
            <a:xfrm>
              <a:off x="5821363" y="3990975"/>
              <a:ext cx="993775" cy="41275"/>
            </a:xfrm>
            <a:prstGeom prst="rect">
              <a:avLst/>
            </a:prstGeom>
            <a:solidFill>
              <a:srgbClr val="FF0000"/>
            </a:solidFill>
            <a:ln w="12700">
              <a:solidFill>
                <a:srgbClr val="41414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28718" name="Rectangle 46"/>
            <p:cNvSpPr>
              <a:spLocks noChangeArrowheads="1"/>
            </p:cNvSpPr>
            <p:nvPr/>
          </p:nvSpPr>
          <p:spPr bwMode="auto">
            <a:xfrm>
              <a:off x="5470526" y="3769448"/>
              <a:ext cx="1344613" cy="141287"/>
            </a:xfrm>
            <a:prstGeom prst="rect">
              <a:avLst/>
            </a:prstGeom>
            <a:solidFill>
              <a:schemeClr val="bg1">
                <a:lumMod val="50000"/>
              </a:schemeClr>
            </a:solidFill>
            <a:ln w="12700">
              <a:noFill/>
              <a:miter lim="800000"/>
              <a:headEnd/>
              <a:tailEnd/>
            </a:ln>
            <a:effectLst/>
            <a:extLst/>
          </p:spPr>
          <p:txBody>
            <a:bodyPr wrap="none" anchor="ctr"/>
            <a:lstStyle/>
            <a:p>
              <a:endParaRPr lang="en-AU" dirty="0"/>
            </a:p>
          </p:txBody>
        </p:sp>
        <p:sp>
          <p:nvSpPr>
            <p:cNvPr id="28719" name="Rectangle 47"/>
            <p:cNvSpPr>
              <a:spLocks noChangeArrowheads="1"/>
            </p:cNvSpPr>
            <p:nvPr/>
          </p:nvSpPr>
          <p:spPr bwMode="auto">
            <a:xfrm>
              <a:off x="5821363" y="4040188"/>
              <a:ext cx="1344613" cy="141287"/>
            </a:xfrm>
            <a:prstGeom prst="rect">
              <a:avLst/>
            </a:prstGeom>
            <a:solidFill>
              <a:schemeClr val="bg1">
                <a:lumMod val="50000"/>
              </a:schemeClr>
            </a:solidFill>
            <a:ln w="12700">
              <a:noFill/>
              <a:miter lim="800000"/>
              <a:headEnd/>
              <a:tailEnd/>
            </a:ln>
            <a:effectLst/>
            <a:extLst/>
          </p:spPr>
          <p:txBody>
            <a:bodyPr wrap="none" anchor="ctr"/>
            <a:lstStyle/>
            <a:p>
              <a:endParaRPr lang="en-AU" dirty="0"/>
            </a:p>
          </p:txBody>
        </p:sp>
        <p:sp>
          <p:nvSpPr>
            <p:cNvPr id="28720" name="Rectangle 48"/>
            <p:cNvSpPr>
              <a:spLocks noChangeArrowheads="1"/>
            </p:cNvSpPr>
            <p:nvPr/>
          </p:nvSpPr>
          <p:spPr bwMode="auto">
            <a:xfrm>
              <a:off x="5821363" y="3889375"/>
              <a:ext cx="358775" cy="42862"/>
            </a:xfrm>
            <a:prstGeom prst="rect">
              <a:avLst/>
            </a:prstGeom>
            <a:solidFill>
              <a:srgbClr val="FF0000"/>
            </a:solidFill>
            <a:ln w="12700">
              <a:solidFill>
                <a:srgbClr val="41414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28721" name="Rectangle 49"/>
            <p:cNvSpPr>
              <a:spLocks noChangeArrowheads="1"/>
            </p:cNvSpPr>
            <p:nvPr/>
          </p:nvSpPr>
          <p:spPr bwMode="auto">
            <a:xfrm>
              <a:off x="5256213" y="4294188"/>
              <a:ext cx="272097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b="1" dirty="0">
                  <a:solidFill>
                    <a:srgbClr val="000000"/>
                  </a:solidFill>
                </a:rPr>
                <a:t>MIXED-MODE FAILURE</a:t>
              </a:r>
            </a:p>
          </p:txBody>
        </p:sp>
        <p:sp>
          <p:nvSpPr>
            <p:cNvPr id="28722" name="Rectangle 50"/>
            <p:cNvSpPr>
              <a:spLocks noChangeArrowheads="1"/>
            </p:cNvSpPr>
            <p:nvPr/>
          </p:nvSpPr>
          <p:spPr bwMode="auto">
            <a:xfrm>
              <a:off x="6456363" y="3876675"/>
              <a:ext cx="358775" cy="42862"/>
            </a:xfrm>
            <a:prstGeom prst="rect">
              <a:avLst/>
            </a:prstGeom>
            <a:solidFill>
              <a:srgbClr val="FF0000"/>
            </a:solidFill>
            <a:ln w="12700">
              <a:solidFill>
                <a:srgbClr val="41414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28723" name="Rectangle 51"/>
            <p:cNvSpPr>
              <a:spLocks noChangeArrowheads="1"/>
            </p:cNvSpPr>
            <p:nvPr/>
          </p:nvSpPr>
          <p:spPr bwMode="auto">
            <a:xfrm>
              <a:off x="6164263" y="3957638"/>
              <a:ext cx="320675" cy="42862"/>
            </a:xfrm>
            <a:prstGeom prst="rect">
              <a:avLst/>
            </a:prstGeom>
            <a:solidFill>
              <a:srgbClr val="FF0000"/>
            </a:solidFill>
            <a:ln>
              <a:noFill/>
            </a:ln>
            <a:effectLst/>
            <a:extLst>
              <a:ext uri="{91240B29-F687-4F45-9708-019B960494DF}">
                <a14:hiddenLine xmlns:a14="http://schemas.microsoft.com/office/drawing/2010/main" w="12700">
                  <a:solidFill>
                    <a:srgbClr val="41414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grpSp>
      <p:sp>
        <p:nvSpPr>
          <p:cNvPr id="28724" name="Line 52"/>
          <p:cNvSpPr>
            <a:spLocks noChangeShapeType="1"/>
          </p:cNvSpPr>
          <p:nvPr/>
        </p:nvSpPr>
        <p:spPr bwMode="auto">
          <a:xfrm>
            <a:off x="6165851" y="3952875"/>
            <a:ext cx="319088"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dirty="0"/>
          </a:p>
        </p:txBody>
      </p:sp>
      <p:sp>
        <p:nvSpPr>
          <p:cNvPr id="28729"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grpSp>
        <p:nvGrpSpPr>
          <p:cNvPr id="15" name="Group 14"/>
          <p:cNvGrpSpPr/>
          <p:nvPr/>
        </p:nvGrpSpPr>
        <p:grpSpPr>
          <a:xfrm>
            <a:off x="5597236" y="4433456"/>
            <a:ext cx="1662546" cy="1440891"/>
            <a:chOff x="5597236" y="4433456"/>
            <a:chExt cx="1662546" cy="1440891"/>
          </a:xfrm>
        </p:grpSpPr>
        <p:grpSp>
          <p:nvGrpSpPr>
            <p:cNvPr id="14" name="Group 13"/>
            <p:cNvGrpSpPr/>
            <p:nvPr/>
          </p:nvGrpSpPr>
          <p:grpSpPr>
            <a:xfrm>
              <a:off x="5597236" y="4433456"/>
              <a:ext cx="1662546" cy="720434"/>
              <a:chOff x="5597236" y="4433456"/>
              <a:chExt cx="1662546" cy="720434"/>
            </a:xfrm>
          </p:grpSpPr>
          <p:sp>
            <p:nvSpPr>
              <p:cNvPr id="27" name="Rectangle 46"/>
              <p:cNvSpPr>
                <a:spLocks noChangeArrowheads="1"/>
              </p:cNvSpPr>
              <p:nvPr/>
            </p:nvSpPr>
            <p:spPr bwMode="auto">
              <a:xfrm>
                <a:off x="5597236" y="4973782"/>
                <a:ext cx="936296" cy="152400"/>
              </a:xfrm>
              <a:prstGeom prst="rect">
                <a:avLst/>
              </a:prstGeom>
              <a:solidFill>
                <a:schemeClr val="bg1">
                  <a:lumMod val="50000"/>
                </a:schemeClr>
              </a:solidFill>
              <a:ln w="12700">
                <a:noFill/>
                <a:miter lim="800000"/>
                <a:headEnd/>
                <a:tailEnd/>
              </a:ln>
              <a:effectLst/>
              <a:extLst/>
            </p:spPr>
            <p:txBody>
              <a:bodyPr wrap="none" anchor="ctr"/>
              <a:lstStyle/>
              <a:p>
                <a:endParaRPr lang="en-AU" dirty="0"/>
              </a:p>
            </p:txBody>
          </p:sp>
          <p:sp>
            <p:nvSpPr>
              <p:cNvPr id="4" name="Block Arc 3"/>
              <p:cNvSpPr/>
              <p:nvPr/>
            </p:nvSpPr>
            <p:spPr bwMode="auto">
              <a:xfrm flipV="1">
                <a:off x="5802340" y="4433456"/>
                <a:ext cx="1457442" cy="720434"/>
              </a:xfrm>
              <a:prstGeom prst="blockArc">
                <a:avLst>
                  <a:gd name="adj1" fmla="val 16109150"/>
                  <a:gd name="adj2" fmla="val 0"/>
                  <a:gd name="adj3" fmla="val 25000"/>
                </a:avLst>
              </a:prstGeom>
              <a:solidFill>
                <a:schemeClr val="bg1">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3" name="Group 12"/>
            <p:cNvGrpSpPr/>
            <p:nvPr/>
          </p:nvGrpSpPr>
          <p:grpSpPr>
            <a:xfrm>
              <a:off x="5652655" y="5153910"/>
              <a:ext cx="1551708" cy="720437"/>
              <a:chOff x="5652655" y="5153910"/>
              <a:chExt cx="1551708" cy="720437"/>
            </a:xfrm>
          </p:grpSpPr>
          <p:sp>
            <p:nvSpPr>
              <p:cNvPr id="32" name="Rectangle 46"/>
              <p:cNvSpPr>
                <a:spLocks noChangeArrowheads="1"/>
              </p:cNvSpPr>
              <p:nvPr/>
            </p:nvSpPr>
            <p:spPr bwMode="auto">
              <a:xfrm rot="10800000">
                <a:off x="6245679" y="5153910"/>
                <a:ext cx="958684" cy="180089"/>
              </a:xfrm>
              <a:prstGeom prst="rect">
                <a:avLst/>
              </a:prstGeom>
              <a:solidFill>
                <a:schemeClr val="bg1">
                  <a:lumMod val="50000"/>
                </a:schemeClr>
              </a:solidFill>
              <a:ln w="12700">
                <a:noFill/>
                <a:miter lim="800000"/>
                <a:headEnd/>
                <a:tailEnd/>
              </a:ln>
              <a:effectLst/>
              <a:extLst/>
            </p:spPr>
            <p:txBody>
              <a:bodyPr wrap="none" anchor="ctr"/>
              <a:lstStyle/>
              <a:p>
                <a:endParaRPr lang="en-AU" dirty="0"/>
              </a:p>
            </p:txBody>
          </p:sp>
          <p:sp>
            <p:nvSpPr>
              <p:cNvPr id="33" name="Block Arc 32"/>
              <p:cNvSpPr/>
              <p:nvPr/>
            </p:nvSpPr>
            <p:spPr bwMode="auto">
              <a:xfrm rot="10800000" flipV="1">
                <a:off x="5652655" y="5153913"/>
                <a:ext cx="1167806" cy="720434"/>
              </a:xfrm>
              <a:prstGeom prst="blockArc">
                <a:avLst>
                  <a:gd name="adj1" fmla="val 16003305"/>
                  <a:gd name="adj2" fmla="val 21364466"/>
                  <a:gd name="adj3" fmla="val 24868"/>
                </a:avLst>
              </a:prstGeom>
              <a:solidFill>
                <a:schemeClr val="bg1">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39" name="Rectangle 41"/>
          <p:cNvSpPr>
            <a:spLocks noChangeArrowheads="1"/>
          </p:cNvSpPr>
          <p:nvPr/>
        </p:nvSpPr>
        <p:spPr bwMode="auto">
          <a:xfrm>
            <a:off x="5597236" y="5095443"/>
            <a:ext cx="1634837" cy="100012"/>
          </a:xfrm>
          <a:prstGeom prst="rect">
            <a:avLst/>
          </a:prstGeom>
          <a:solidFill>
            <a:srgbClr val="FF0000"/>
          </a:solidFill>
          <a:ln w="12700">
            <a:solidFill>
              <a:srgbClr val="414141"/>
            </a:solidFill>
            <a:miter lim="800000"/>
            <a:headEnd/>
            <a:tailEnd/>
          </a:ln>
          <a:effectLst/>
          <a:extLst/>
        </p:spPr>
        <p:txBody>
          <a:bodyPr wrap="none" anchor="ctr"/>
          <a:lstStyle/>
          <a:p>
            <a:endParaRPr lang="en-AU" dirty="0"/>
          </a:p>
        </p:txBody>
      </p:sp>
      <p:sp>
        <p:nvSpPr>
          <p:cNvPr id="11" name="Arc 10"/>
          <p:cNvSpPr/>
          <p:nvPr/>
        </p:nvSpPr>
        <p:spPr bwMode="auto">
          <a:xfrm rot="17896575">
            <a:off x="5527973" y="5264735"/>
            <a:ext cx="651164" cy="415636"/>
          </a:xfrm>
          <a:prstGeom prst="arc">
            <a:avLst/>
          </a:prstGeom>
          <a:noFill/>
          <a:ln w="762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 name="Arc 40"/>
          <p:cNvSpPr/>
          <p:nvPr/>
        </p:nvSpPr>
        <p:spPr bwMode="auto">
          <a:xfrm rot="7525749">
            <a:off x="6716701" y="4608323"/>
            <a:ext cx="825307" cy="337940"/>
          </a:xfrm>
          <a:prstGeom prst="arc">
            <a:avLst/>
          </a:prstGeom>
          <a:noFill/>
          <a:ln w="762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8" name="Rectangle 49"/>
          <p:cNvSpPr>
            <a:spLocks noChangeArrowheads="1"/>
          </p:cNvSpPr>
          <p:nvPr/>
        </p:nvSpPr>
        <p:spPr bwMode="auto">
          <a:xfrm>
            <a:off x="5353193" y="5513423"/>
            <a:ext cx="1832939"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b="1" dirty="0" smtClean="0">
                <a:solidFill>
                  <a:srgbClr val="000000"/>
                </a:solidFill>
              </a:rPr>
              <a:t>PEEL FAILURE</a:t>
            </a:r>
            <a:endParaRPr lang="en-US" b="1" dirty="0">
              <a:solidFill>
                <a:srgbClr val="000000"/>
              </a:solidFill>
            </a:endParaRPr>
          </a:p>
        </p:txBody>
      </p:sp>
    </p:spTree>
    <p:extLst>
      <p:ext uri="{BB962C8B-B14F-4D97-AF65-F5344CB8AC3E}">
        <p14:creationId xmlns:p14="http://schemas.microsoft.com/office/powerpoint/2010/main" val="40174220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87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7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72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72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727">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72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72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727">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727">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87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27" grpId="0" build="p" bldLvl="2"/>
      <p:bldP spid="287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Special failure mode for laminates</a:t>
            </a:r>
            <a:endParaRPr lang="en-AU" dirty="0"/>
          </a:p>
        </p:txBody>
      </p:sp>
      <p:sp>
        <p:nvSpPr>
          <p:cNvPr id="7" name="Content Placeholder 6"/>
          <p:cNvSpPr>
            <a:spLocks noGrp="1"/>
          </p:cNvSpPr>
          <p:nvPr>
            <p:ph sz="half" idx="1"/>
          </p:nvPr>
        </p:nvSpPr>
        <p:spPr/>
        <p:txBody>
          <a:bodyPr/>
          <a:lstStyle/>
          <a:p>
            <a:r>
              <a:rPr lang="en-AU" sz="2400" dirty="0" smtClean="0"/>
              <a:t>Laminated composites may exhibit a unique failure mode</a:t>
            </a:r>
          </a:p>
          <a:p>
            <a:r>
              <a:rPr lang="en-AU" sz="2400" dirty="0" smtClean="0"/>
              <a:t>Inter-laminar failure may peel the first ply off the laminate </a:t>
            </a:r>
          </a:p>
          <a:p>
            <a:pPr lvl="1"/>
            <a:r>
              <a:rPr lang="en-AU" sz="2000" dirty="0" smtClean="0"/>
              <a:t>Peel stresses </a:t>
            </a:r>
          </a:p>
          <a:p>
            <a:pPr lvl="1"/>
            <a:r>
              <a:rPr lang="en-AU" sz="2000" dirty="0" smtClean="0"/>
              <a:t>Shear stresses may exceed ILS</a:t>
            </a:r>
            <a:endParaRPr lang="en-AU" sz="2000" dirty="0"/>
          </a:p>
        </p:txBody>
      </p:sp>
      <p:sp>
        <p:nvSpPr>
          <p:cNvPr id="11" name="Rectangle 34"/>
          <p:cNvSpPr>
            <a:spLocks noChangeArrowheads="1"/>
          </p:cNvSpPr>
          <p:nvPr/>
        </p:nvSpPr>
        <p:spPr bwMode="auto">
          <a:xfrm>
            <a:off x="5330826" y="1862138"/>
            <a:ext cx="1344613" cy="141287"/>
          </a:xfrm>
          <a:prstGeom prst="rect">
            <a:avLst/>
          </a:prstGeom>
          <a:solidFill>
            <a:schemeClr val="bg1">
              <a:lumMod val="50000"/>
            </a:schemeClr>
          </a:solidFill>
          <a:ln w="12700">
            <a:solidFill>
              <a:srgbClr val="414141"/>
            </a:solidFill>
            <a:miter lim="800000"/>
            <a:headEnd/>
            <a:tailEnd/>
          </a:ln>
          <a:effectLst/>
          <a:extLst/>
        </p:spPr>
        <p:txBody>
          <a:bodyPr wrap="none" anchor="ctr"/>
          <a:lstStyle/>
          <a:p>
            <a:endParaRPr lang="en-AU" dirty="0"/>
          </a:p>
        </p:txBody>
      </p:sp>
      <p:sp>
        <p:nvSpPr>
          <p:cNvPr id="12" name="Rectangle 35"/>
          <p:cNvSpPr>
            <a:spLocks noChangeArrowheads="1"/>
          </p:cNvSpPr>
          <p:nvPr/>
        </p:nvSpPr>
        <p:spPr bwMode="auto">
          <a:xfrm>
            <a:off x="5681663" y="2229863"/>
            <a:ext cx="1344613" cy="141287"/>
          </a:xfrm>
          <a:prstGeom prst="rect">
            <a:avLst/>
          </a:prstGeom>
          <a:solidFill>
            <a:schemeClr val="bg1">
              <a:lumMod val="50000"/>
            </a:schemeClr>
          </a:solidFill>
          <a:ln w="12700">
            <a:solidFill>
              <a:srgbClr val="414141"/>
            </a:solidFill>
            <a:miter lim="800000"/>
            <a:headEnd/>
            <a:tailEnd/>
          </a:ln>
          <a:effectLst/>
          <a:extLst/>
        </p:spPr>
        <p:txBody>
          <a:bodyPr wrap="none" anchor="ctr"/>
          <a:lstStyle/>
          <a:p>
            <a:endParaRPr lang="en-AU" dirty="0"/>
          </a:p>
        </p:txBody>
      </p:sp>
      <p:sp>
        <p:nvSpPr>
          <p:cNvPr id="13" name="Rectangle 36"/>
          <p:cNvSpPr>
            <a:spLocks noChangeArrowheads="1"/>
          </p:cNvSpPr>
          <p:nvPr/>
        </p:nvSpPr>
        <p:spPr bwMode="auto">
          <a:xfrm>
            <a:off x="5681663" y="2011363"/>
            <a:ext cx="993775" cy="108382"/>
          </a:xfrm>
          <a:prstGeom prst="rect">
            <a:avLst/>
          </a:prstGeom>
          <a:solidFill>
            <a:srgbClr val="FF0000"/>
          </a:solidFill>
          <a:ln w="12700">
            <a:solidFill>
              <a:srgbClr val="414141"/>
            </a:solidFill>
            <a:miter lim="800000"/>
            <a:headEnd/>
            <a:tailEnd/>
          </a:ln>
          <a:effectLst/>
          <a:extLst/>
        </p:spPr>
        <p:txBody>
          <a:bodyPr wrap="none" anchor="ctr"/>
          <a:lstStyle/>
          <a:p>
            <a:endParaRPr lang="en-AU" dirty="0"/>
          </a:p>
        </p:txBody>
      </p:sp>
      <p:sp>
        <p:nvSpPr>
          <p:cNvPr id="14" name="Rectangle 37"/>
          <p:cNvSpPr>
            <a:spLocks noChangeArrowheads="1"/>
          </p:cNvSpPr>
          <p:nvPr/>
        </p:nvSpPr>
        <p:spPr bwMode="auto">
          <a:xfrm>
            <a:off x="5116513" y="2414588"/>
            <a:ext cx="3132333"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b="1" dirty="0" smtClean="0">
                <a:solidFill>
                  <a:srgbClr val="000000"/>
                </a:solidFill>
              </a:rPr>
              <a:t>INTER-LAMINAR  </a:t>
            </a:r>
            <a:r>
              <a:rPr lang="en-US" b="1" dirty="0">
                <a:solidFill>
                  <a:srgbClr val="000000"/>
                </a:solidFill>
              </a:rPr>
              <a:t>FAILURE</a:t>
            </a:r>
          </a:p>
        </p:txBody>
      </p:sp>
      <p:sp>
        <p:nvSpPr>
          <p:cNvPr id="15" name="Rectangle 35"/>
          <p:cNvSpPr>
            <a:spLocks noChangeArrowheads="1"/>
          </p:cNvSpPr>
          <p:nvPr/>
        </p:nvSpPr>
        <p:spPr bwMode="auto">
          <a:xfrm>
            <a:off x="5681663" y="2105172"/>
            <a:ext cx="1344613" cy="56137"/>
          </a:xfrm>
          <a:prstGeom prst="rect">
            <a:avLst/>
          </a:prstGeom>
          <a:solidFill>
            <a:schemeClr val="bg1">
              <a:lumMod val="50000"/>
            </a:schemeClr>
          </a:solidFill>
          <a:ln w="12700">
            <a:solidFill>
              <a:srgbClr val="414141"/>
            </a:solidFill>
            <a:miter lim="800000"/>
            <a:headEnd/>
            <a:tailEnd/>
          </a:ln>
          <a:effectLst/>
          <a:extLst/>
        </p:spPr>
        <p:txBody>
          <a:bodyPr wrap="none" anchor="ctr"/>
          <a:lstStyle/>
          <a:p>
            <a:endParaRPr lang="en-AU" dirty="0"/>
          </a:p>
        </p:txBody>
      </p:sp>
      <p:sp>
        <p:nvSpPr>
          <p:cNvPr id="9"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364430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 calcmode="lin" valueType="num">
                                      <p:cBhvr additive="base">
                                        <p:cTn id="2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3" end="3"/>
                                            </p:txEl>
                                          </p:spTgt>
                                        </p:tgtEl>
                                        <p:attrNameLst>
                                          <p:attrName>ppt_y</p:attrName>
                                        </p:attrNameLst>
                                      </p:cBhvr>
                                      <p:tavLst>
                                        <p:tav tm="0">
                                          <p:val>
                                            <p:strVal val="1+#ppt_h/2"/>
                                          </p:val>
                                        </p:tav>
                                        <p:tav tm="100000">
                                          <p:val>
                                            <p:strVal val="#ppt_y"/>
                                          </p:val>
                                        </p:tav>
                                      </p:tavLst>
                                    </p:anim>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r>
              <a:rPr lang="en-US" altLang="en-US" sz="3600" smtClean="0"/>
              <a:t>Cohesion failure</a:t>
            </a:r>
          </a:p>
        </p:txBody>
      </p:sp>
      <p:sp>
        <p:nvSpPr>
          <p:cNvPr id="949251" name="Rectangle 3"/>
          <p:cNvSpPr>
            <a:spLocks noGrp="1" noChangeArrowheads="1"/>
          </p:cNvSpPr>
          <p:nvPr>
            <p:ph type="body" sz="half" idx="4294967295"/>
          </p:nvPr>
        </p:nvSpPr>
        <p:spPr>
          <a:xfrm>
            <a:off x="457200" y="1358900"/>
            <a:ext cx="4038600" cy="4525963"/>
          </a:xfrm>
        </p:spPr>
        <p:txBody>
          <a:bodyPr/>
          <a:lstStyle/>
          <a:p>
            <a:r>
              <a:rPr lang="en-US" altLang="en-US" sz="1800" dirty="0" smtClean="0"/>
              <a:t>Fails through carrier </a:t>
            </a:r>
            <a:r>
              <a:rPr lang="en-US" altLang="en-US" sz="1800" dirty="0" smtClean="0"/>
              <a:t>cloth</a:t>
            </a:r>
          </a:p>
          <a:p>
            <a:pPr lvl="1"/>
            <a:r>
              <a:rPr lang="en-US" altLang="en-US" sz="1600" dirty="0" smtClean="0"/>
              <a:t>Adhesive on both surfaces</a:t>
            </a:r>
            <a:endParaRPr lang="en-US" altLang="en-US" sz="1600" dirty="0" smtClean="0"/>
          </a:p>
          <a:p>
            <a:r>
              <a:rPr lang="en-US" altLang="en-US" sz="1800" dirty="0" smtClean="0"/>
              <a:t>Strength is high</a:t>
            </a:r>
          </a:p>
          <a:p>
            <a:r>
              <a:rPr lang="en-US" altLang="en-US" sz="1800" dirty="0" smtClean="0"/>
              <a:t>Damage </a:t>
            </a:r>
            <a:r>
              <a:rPr lang="en-US" altLang="en-US" sz="1800" dirty="0" smtClean="0"/>
              <a:t>Tolerance is appropriate for managing macro-voids</a:t>
            </a:r>
          </a:p>
        </p:txBody>
      </p:sp>
      <p:pic>
        <p:nvPicPr>
          <p:cNvPr id="949253" name="Picture 5" descr="cohesion fail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6838" y="1231900"/>
            <a:ext cx="2409825" cy="187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9254" name="Rectangle 6"/>
          <p:cNvSpPr>
            <a:spLocks noChangeArrowheads="1"/>
          </p:cNvSpPr>
          <p:nvPr/>
        </p:nvSpPr>
        <p:spPr bwMode="auto">
          <a:xfrm>
            <a:off x="3930650" y="3155950"/>
            <a:ext cx="495935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lvl="1">
              <a:spcBef>
                <a:spcPct val="20000"/>
              </a:spcBef>
              <a:buFontTx/>
              <a:buChar char="–"/>
            </a:pPr>
            <a:r>
              <a:rPr lang="en-US" altLang="en-US" sz="1800" dirty="0">
                <a:solidFill>
                  <a:srgbClr val="000000"/>
                </a:solidFill>
              </a:rPr>
              <a:t>Design issues:</a:t>
            </a:r>
          </a:p>
          <a:p>
            <a:pPr lvl="2">
              <a:spcBef>
                <a:spcPct val="20000"/>
              </a:spcBef>
            </a:pPr>
            <a:r>
              <a:rPr lang="en-US" altLang="en-US" sz="1600" dirty="0">
                <a:solidFill>
                  <a:srgbClr val="000000"/>
                </a:solidFill>
              </a:rPr>
              <a:t>Thermal stresses </a:t>
            </a:r>
          </a:p>
          <a:p>
            <a:pPr lvl="2">
              <a:spcBef>
                <a:spcPct val="20000"/>
              </a:spcBef>
            </a:pPr>
            <a:r>
              <a:rPr lang="en-US" altLang="en-US" sz="1600" dirty="0">
                <a:solidFill>
                  <a:srgbClr val="000000"/>
                </a:solidFill>
              </a:rPr>
              <a:t>Stiffness mismatch (thickness, modulus) </a:t>
            </a:r>
          </a:p>
          <a:p>
            <a:pPr lvl="2">
              <a:spcBef>
                <a:spcPct val="20000"/>
              </a:spcBef>
            </a:pPr>
            <a:r>
              <a:rPr lang="en-US" altLang="en-US" sz="1600" dirty="0">
                <a:solidFill>
                  <a:srgbClr val="000000"/>
                </a:solidFill>
              </a:rPr>
              <a:t>Inadequate bond overlap </a:t>
            </a:r>
          </a:p>
          <a:p>
            <a:pPr lvl="2">
              <a:spcBef>
                <a:spcPct val="20000"/>
              </a:spcBef>
            </a:pPr>
            <a:r>
              <a:rPr lang="en-US" altLang="en-US" sz="1600" dirty="0">
                <a:solidFill>
                  <a:srgbClr val="000000"/>
                </a:solidFill>
              </a:rPr>
              <a:t>Inadequate service temperature </a:t>
            </a:r>
            <a:r>
              <a:rPr lang="en-US" altLang="en-US" sz="1600" dirty="0" smtClean="0">
                <a:solidFill>
                  <a:srgbClr val="000000"/>
                </a:solidFill>
              </a:rPr>
              <a:t>range</a:t>
            </a:r>
          </a:p>
          <a:p>
            <a:pPr lvl="2">
              <a:spcBef>
                <a:spcPct val="20000"/>
              </a:spcBef>
            </a:pPr>
            <a:r>
              <a:rPr lang="en-US" altLang="en-US" sz="1600" dirty="0" smtClean="0">
                <a:solidFill>
                  <a:srgbClr val="000000"/>
                </a:solidFill>
              </a:rPr>
              <a:t>Peel stresses</a:t>
            </a:r>
          </a:p>
          <a:p>
            <a:pPr lvl="1">
              <a:lnSpc>
                <a:spcPct val="80000"/>
              </a:lnSpc>
              <a:spcBef>
                <a:spcPct val="20000"/>
              </a:spcBef>
              <a:buFontTx/>
              <a:buChar char="–"/>
            </a:pPr>
            <a:r>
              <a:rPr lang="en-US" altLang="en-US" sz="1800" dirty="0" smtClean="0">
                <a:solidFill>
                  <a:srgbClr val="000000"/>
                </a:solidFill>
              </a:rPr>
              <a:t>Production issue</a:t>
            </a:r>
            <a:endParaRPr lang="en-US" altLang="en-US" sz="1800" dirty="0">
              <a:solidFill>
                <a:srgbClr val="000000"/>
              </a:solidFill>
            </a:endParaRPr>
          </a:p>
          <a:p>
            <a:pPr lvl="2">
              <a:lnSpc>
                <a:spcPct val="80000"/>
              </a:lnSpc>
              <a:spcBef>
                <a:spcPct val="20000"/>
              </a:spcBef>
            </a:pPr>
            <a:r>
              <a:rPr lang="en-US" altLang="en-US" sz="1600" dirty="0">
                <a:solidFill>
                  <a:srgbClr val="000000"/>
                </a:solidFill>
              </a:rPr>
              <a:t>Bondline voids</a:t>
            </a:r>
          </a:p>
          <a:p>
            <a:pPr lvl="1">
              <a:lnSpc>
                <a:spcPct val="80000"/>
              </a:lnSpc>
              <a:spcBef>
                <a:spcPct val="20000"/>
              </a:spcBef>
              <a:buFontTx/>
              <a:buChar char="–"/>
            </a:pPr>
            <a:r>
              <a:rPr lang="en-US" altLang="en-US" sz="1800" dirty="0" smtClean="0">
                <a:solidFill>
                  <a:srgbClr val="000000"/>
                </a:solidFill>
              </a:rPr>
              <a:t>Operator issue</a:t>
            </a:r>
            <a:endParaRPr lang="en-US" altLang="en-US" sz="1800" dirty="0">
              <a:solidFill>
                <a:srgbClr val="000000"/>
              </a:solidFill>
            </a:endParaRPr>
          </a:p>
          <a:p>
            <a:pPr lvl="2">
              <a:lnSpc>
                <a:spcPct val="80000"/>
              </a:lnSpc>
              <a:spcBef>
                <a:spcPct val="20000"/>
              </a:spcBef>
            </a:pPr>
            <a:r>
              <a:rPr lang="en-US" altLang="en-US" sz="1600" dirty="0" smtClean="0">
                <a:solidFill>
                  <a:srgbClr val="000000"/>
                </a:solidFill>
              </a:rPr>
              <a:t>Overload</a:t>
            </a:r>
            <a:endParaRPr lang="en-US" altLang="en-US" sz="1600" dirty="0">
              <a:solidFill>
                <a:srgbClr val="000000"/>
              </a:solidFill>
            </a:endParaRPr>
          </a:p>
          <a:p>
            <a:pPr lvl="2">
              <a:spcBef>
                <a:spcPct val="20000"/>
              </a:spcBef>
            </a:pPr>
            <a:endParaRPr lang="en-US" altLang="en-US" sz="1600" dirty="0">
              <a:solidFill>
                <a:srgbClr val="000000"/>
              </a:solidFill>
            </a:endParaRPr>
          </a:p>
        </p:txBody>
      </p:sp>
      <p:grpSp>
        <p:nvGrpSpPr>
          <p:cNvPr id="8199" name="Group 18"/>
          <p:cNvGrpSpPr>
            <a:grpSpLocks/>
          </p:cNvGrpSpPr>
          <p:nvPr/>
        </p:nvGrpSpPr>
        <p:grpSpPr bwMode="auto">
          <a:xfrm>
            <a:off x="960438" y="3030538"/>
            <a:ext cx="1195387" cy="2822575"/>
            <a:chOff x="728" y="1838"/>
            <a:chExt cx="790" cy="1871"/>
          </a:xfrm>
        </p:grpSpPr>
        <p:sp>
          <p:nvSpPr>
            <p:cNvPr id="8211" name="Line 19"/>
            <p:cNvSpPr>
              <a:spLocks noChangeShapeType="1"/>
            </p:cNvSpPr>
            <p:nvPr/>
          </p:nvSpPr>
          <p:spPr bwMode="auto">
            <a:xfrm>
              <a:off x="755" y="2208"/>
              <a:ext cx="0" cy="150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8212" name="Text Box 20"/>
            <p:cNvSpPr txBox="1">
              <a:spLocks noChangeArrowheads="1"/>
            </p:cNvSpPr>
            <p:nvPr/>
          </p:nvSpPr>
          <p:spPr bwMode="auto">
            <a:xfrm>
              <a:off x="760" y="1838"/>
              <a:ext cx="758" cy="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AU" altLang="en-US" sz="1800">
                  <a:solidFill>
                    <a:srgbClr val="FF0000"/>
                  </a:solidFill>
                </a:rPr>
                <a:t>Cohesion</a:t>
              </a:r>
              <a:br>
                <a:rPr lang="en-AU" altLang="en-US" sz="1800">
                  <a:solidFill>
                    <a:srgbClr val="FF0000"/>
                  </a:solidFill>
                </a:rPr>
              </a:br>
              <a:r>
                <a:rPr lang="en-AU" altLang="en-US" sz="1800">
                  <a:solidFill>
                    <a:srgbClr val="FF0000"/>
                  </a:solidFill>
                </a:rPr>
                <a:t>failure</a:t>
              </a:r>
            </a:p>
          </p:txBody>
        </p:sp>
        <p:sp>
          <p:nvSpPr>
            <p:cNvPr id="8213" name="AutoShape 21"/>
            <p:cNvSpPr>
              <a:spLocks noChangeArrowheads="1"/>
            </p:cNvSpPr>
            <p:nvPr/>
          </p:nvSpPr>
          <p:spPr bwMode="auto">
            <a:xfrm>
              <a:off x="728" y="2038"/>
              <a:ext cx="56" cy="206"/>
            </a:xfrm>
            <a:prstGeom prst="downArrow">
              <a:avLst>
                <a:gd name="adj1" fmla="val 50000"/>
                <a:gd name="adj2" fmla="val 91964"/>
              </a:avLst>
            </a:prstGeom>
            <a:solidFill>
              <a:srgbClr val="FF0000"/>
            </a:solidFill>
            <a:ln w="9525">
              <a:solidFill>
                <a:srgbClr val="FF0000"/>
              </a:solidFill>
              <a:miter lim="800000"/>
              <a:headEnd/>
              <a:tailEnd/>
            </a:ln>
          </p:spPr>
          <p:txBody>
            <a:bodyPr wrap="none" lIns="90000" tIns="46800" rIns="90000" bIns="46800" anchor="ct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endParaRPr lang="en-US" altLang="en-US"/>
            </a:p>
          </p:txBody>
        </p:sp>
      </p:grpSp>
      <p:grpSp>
        <p:nvGrpSpPr>
          <p:cNvPr id="2" name="Group 1"/>
          <p:cNvGrpSpPr/>
          <p:nvPr/>
        </p:nvGrpSpPr>
        <p:grpSpPr>
          <a:xfrm>
            <a:off x="876300" y="3775542"/>
            <a:ext cx="2806700" cy="1393358"/>
            <a:chOff x="876300" y="3775542"/>
            <a:chExt cx="2806700" cy="1393358"/>
          </a:xfrm>
        </p:grpSpPr>
        <p:sp>
          <p:nvSpPr>
            <p:cNvPr id="8200" name="Oval 22"/>
            <p:cNvSpPr>
              <a:spLocks noChangeArrowheads="1"/>
            </p:cNvSpPr>
            <p:nvPr/>
          </p:nvSpPr>
          <p:spPr bwMode="auto">
            <a:xfrm>
              <a:off x="876300" y="3775542"/>
              <a:ext cx="2806700" cy="491658"/>
            </a:xfrm>
            <a:prstGeom prst="rect">
              <a:avLst/>
            </a:prstGeom>
            <a:solidFill>
              <a:srgbClr val="008000">
                <a:alpha val="34901"/>
              </a:srgbClr>
            </a:solidFill>
            <a:ln w="9525" algn="ctr">
              <a:solidFill>
                <a:schemeClr val="tx1"/>
              </a:solidFill>
              <a:round/>
              <a:headEnd/>
              <a:tailEnd/>
            </a:ln>
          </p:spPr>
          <p:txBody>
            <a:bodyPr wrap="square" lIns="90000" tIns="46800" rIns="90000" bIns="46800" anchor="ct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endParaRPr lang="en-US" altLang="en-US"/>
            </a:p>
          </p:txBody>
        </p:sp>
        <p:sp>
          <p:nvSpPr>
            <p:cNvPr id="8201" name="Text Box 23"/>
            <p:cNvSpPr txBox="1">
              <a:spLocks noChangeArrowheads="1"/>
            </p:cNvSpPr>
            <p:nvPr/>
          </p:nvSpPr>
          <p:spPr bwMode="auto">
            <a:xfrm>
              <a:off x="1477963" y="4527550"/>
              <a:ext cx="1666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AU" altLang="en-US" sz="1800" b="1">
                  <a:solidFill>
                    <a:srgbClr val="FF0000"/>
                  </a:solidFill>
                </a:rPr>
                <a:t>NDI Effective</a:t>
              </a:r>
            </a:p>
            <a:p>
              <a:pPr eaLnBrk="1" hangingPunct="1">
                <a:spcBef>
                  <a:spcPct val="0"/>
                </a:spcBef>
                <a:buFontTx/>
                <a:buNone/>
              </a:pPr>
              <a:r>
                <a:rPr lang="en-AU" altLang="en-US" sz="1800" b="1">
                  <a:solidFill>
                    <a:srgbClr val="FF0000"/>
                  </a:solidFill>
                </a:rPr>
                <a:t>DTA Effective</a:t>
              </a:r>
            </a:p>
          </p:txBody>
        </p:sp>
        <p:sp>
          <p:nvSpPr>
            <p:cNvPr id="8202" name="Line 24"/>
            <p:cNvSpPr>
              <a:spLocks noChangeShapeType="1"/>
            </p:cNvSpPr>
            <p:nvPr/>
          </p:nvSpPr>
          <p:spPr bwMode="auto">
            <a:xfrm flipH="1" flipV="1">
              <a:off x="1166813" y="4137025"/>
              <a:ext cx="352425" cy="590550"/>
            </a:xfrm>
            <a:prstGeom prst="line">
              <a:avLst/>
            </a:prstGeom>
            <a:noFill/>
            <a:ln w="38100">
              <a:solidFill>
                <a:srgbClr val="FF0000"/>
              </a:solidFill>
              <a:round/>
              <a:headEnd/>
              <a:tailEnd type="stealth" w="med" len="lg"/>
            </a:ln>
            <a:extLst>
              <a:ext uri="{909E8E84-426E-40DD-AFC4-6F175D3DCCD1}">
                <a14:hiddenFill xmlns:a14="http://schemas.microsoft.com/office/drawing/2010/main">
                  <a:noFill/>
                </a14:hiddenFill>
              </a:ext>
            </a:extLst>
          </p:spPr>
          <p:txBody>
            <a:bodyPr/>
            <a:lstStyle/>
            <a:p>
              <a:endParaRPr lang="en-AU"/>
            </a:p>
          </p:txBody>
        </p:sp>
      </p:grpSp>
      <p:grpSp>
        <p:nvGrpSpPr>
          <p:cNvPr id="8203" name="Group 10"/>
          <p:cNvGrpSpPr>
            <a:grpSpLocks/>
          </p:cNvGrpSpPr>
          <p:nvPr/>
        </p:nvGrpSpPr>
        <p:grpSpPr bwMode="auto">
          <a:xfrm>
            <a:off x="438150" y="3455988"/>
            <a:ext cx="3516313" cy="2393950"/>
            <a:chOff x="276" y="2177"/>
            <a:chExt cx="2215" cy="1508"/>
          </a:xfrm>
        </p:grpSpPr>
        <p:sp>
          <p:nvSpPr>
            <p:cNvPr id="8204" name="Text Box 11"/>
            <p:cNvSpPr txBox="1">
              <a:spLocks noChangeArrowheads="1"/>
            </p:cNvSpPr>
            <p:nvPr/>
          </p:nvSpPr>
          <p:spPr bwMode="auto">
            <a:xfrm>
              <a:off x="1536" y="3454"/>
              <a:ext cx="4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US" altLang="en-US" sz="1800">
                  <a:solidFill>
                    <a:srgbClr val="000000"/>
                  </a:solidFill>
                </a:rPr>
                <a:t>Time</a:t>
              </a:r>
            </a:p>
          </p:txBody>
        </p:sp>
        <p:grpSp>
          <p:nvGrpSpPr>
            <p:cNvPr id="8205" name="Group 12"/>
            <p:cNvGrpSpPr>
              <a:grpSpLocks/>
            </p:cNvGrpSpPr>
            <p:nvPr/>
          </p:nvGrpSpPr>
          <p:grpSpPr bwMode="auto">
            <a:xfrm>
              <a:off x="276" y="2177"/>
              <a:ext cx="2215" cy="1505"/>
              <a:chOff x="2686" y="1192"/>
              <a:chExt cx="2326" cy="1584"/>
            </a:xfrm>
          </p:grpSpPr>
          <p:sp>
            <p:nvSpPr>
              <p:cNvPr id="8206" name="Line 13"/>
              <p:cNvSpPr>
                <a:spLocks noChangeShapeType="1"/>
              </p:cNvSpPr>
              <p:nvPr/>
            </p:nvSpPr>
            <p:spPr bwMode="auto">
              <a:xfrm>
                <a:off x="3003" y="1192"/>
                <a:ext cx="0" cy="1584"/>
              </a:xfrm>
              <a:prstGeom prst="line">
                <a:avLst/>
              </a:prstGeom>
              <a:noFill/>
              <a:ln w="28575">
                <a:solidFill>
                  <a:srgbClr val="FF66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8207" name="Line 14"/>
              <p:cNvSpPr>
                <a:spLocks noChangeShapeType="1"/>
              </p:cNvSpPr>
              <p:nvPr/>
            </p:nvSpPr>
            <p:spPr bwMode="auto">
              <a:xfrm>
                <a:off x="3004" y="2776"/>
                <a:ext cx="1655" cy="0"/>
              </a:xfrm>
              <a:prstGeom prst="line">
                <a:avLst/>
              </a:prstGeom>
              <a:noFill/>
              <a:ln w="28575">
                <a:solidFill>
                  <a:srgbClr val="FF6600"/>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8208" name="Text Box 15"/>
              <p:cNvSpPr txBox="1">
                <a:spLocks noChangeArrowheads="1"/>
              </p:cNvSpPr>
              <p:nvPr/>
            </p:nvSpPr>
            <p:spPr bwMode="auto">
              <a:xfrm rot="-5400000">
                <a:off x="2460" y="1872"/>
                <a:ext cx="695"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US" altLang="en-US" sz="1800">
                    <a:solidFill>
                      <a:srgbClr val="000000"/>
                    </a:solidFill>
                  </a:rPr>
                  <a:t>Strength</a:t>
                </a:r>
              </a:p>
            </p:txBody>
          </p:sp>
          <p:sp>
            <p:nvSpPr>
              <p:cNvPr id="8209" name="Line 16"/>
              <p:cNvSpPr>
                <a:spLocks noChangeShapeType="1"/>
              </p:cNvSpPr>
              <p:nvPr/>
            </p:nvSpPr>
            <p:spPr bwMode="auto">
              <a:xfrm>
                <a:off x="2995" y="1712"/>
                <a:ext cx="1912" cy="0"/>
              </a:xfrm>
              <a:prstGeom prst="line">
                <a:avLst/>
              </a:prstGeom>
              <a:noFill/>
              <a:ln w="38100">
                <a:solidFill>
                  <a:srgbClr val="003399"/>
                </a:solidFill>
                <a:prstDash val="dash"/>
                <a:round/>
                <a:headEnd/>
                <a:tailEnd/>
              </a:ln>
              <a:extLst>
                <a:ext uri="{909E8E84-426E-40DD-AFC4-6F175D3DCCD1}">
                  <a14:hiddenFill xmlns:a14="http://schemas.microsoft.com/office/drawing/2010/main">
                    <a:noFill/>
                  </a14:hiddenFill>
                </a:ext>
              </a:extLst>
            </p:spPr>
            <p:txBody>
              <a:bodyPr/>
              <a:lstStyle/>
              <a:p>
                <a:endParaRPr lang="en-AU"/>
              </a:p>
            </p:txBody>
          </p:sp>
          <p:sp>
            <p:nvSpPr>
              <p:cNvPr id="8210" name="Text Box 17"/>
              <p:cNvSpPr txBox="1">
                <a:spLocks noChangeArrowheads="1"/>
              </p:cNvSpPr>
              <p:nvPr/>
            </p:nvSpPr>
            <p:spPr bwMode="auto">
              <a:xfrm>
                <a:off x="3689" y="1519"/>
                <a:ext cx="1323"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US" altLang="en-US" sz="1800">
                    <a:solidFill>
                      <a:srgbClr val="003399"/>
                    </a:solidFill>
                  </a:rPr>
                  <a:t>Required strength</a:t>
                </a:r>
              </a:p>
            </p:txBody>
          </p:sp>
        </p:grpSp>
      </p:grpSp>
      <p:sp>
        <p:nvSpPr>
          <p:cNvPr id="2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grpSp>
        <p:nvGrpSpPr>
          <p:cNvPr id="4" name="Group 3"/>
          <p:cNvGrpSpPr/>
          <p:nvPr/>
        </p:nvGrpSpPr>
        <p:grpSpPr>
          <a:xfrm>
            <a:off x="914400" y="3128963"/>
            <a:ext cx="5613400" cy="922337"/>
            <a:chOff x="914400" y="3128963"/>
            <a:chExt cx="5613400" cy="922337"/>
          </a:xfrm>
        </p:grpSpPr>
        <p:sp>
          <p:nvSpPr>
            <p:cNvPr id="8215" name="Text Box 9"/>
            <p:cNvSpPr txBox="1">
              <a:spLocks noChangeArrowheads="1"/>
            </p:cNvSpPr>
            <p:nvPr/>
          </p:nvSpPr>
          <p:spPr bwMode="auto">
            <a:xfrm>
              <a:off x="2607560" y="3128963"/>
              <a:ext cx="1061153" cy="64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5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5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5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5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US" altLang="en-US" sz="1800" dirty="0">
                  <a:solidFill>
                    <a:srgbClr val="000000"/>
                  </a:solidFill>
                </a:rPr>
                <a:t>Effective</a:t>
              </a:r>
              <a:br>
                <a:rPr lang="en-US" altLang="en-US" sz="1800" dirty="0">
                  <a:solidFill>
                    <a:srgbClr val="000000"/>
                  </a:solidFill>
                </a:rPr>
              </a:br>
              <a:r>
                <a:rPr lang="en-US" altLang="en-US" sz="1800" dirty="0">
                  <a:solidFill>
                    <a:srgbClr val="000000"/>
                  </a:solidFill>
                </a:rPr>
                <a:t>bond</a:t>
              </a:r>
            </a:p>
          </p:txBody>
        </p:sp>
        <p:sp>
          <p:nvSpPr>
            <p:cNvPr id="3" name="Arc 2"/>
            <p:cNvSpPr/>
            <p:nvPr/>
          </p:nvSpPr>
          <p:spPr bwMode="auto">
            <a:xfrm flipH="1" flipV="1">
              <a:off x="914400" y="3492500"/>
              <a:ext cx="5613400" cy="558800"/>
            </a:xfrm>
            <a:prstGeom prst="arc">
              <a:avLst/>
            </a:prstGeom>
            <a:noFill/>
            <a:ln w="2857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36348306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49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9251">
                                            <p:txEl>
                                              <p:pRg st="1" end="1"/>
                                            </p:txEl>
                                          </p:spTgt>
                                        </p:tgtEl>
                                        <p:attrNameLst>
                                          <p:attrName>style.visibility</p:attrName>
                                        </p:attrNameLst>
                                      </p:cBhvr>
                                      <p:to>
                                        <p:strVal val="visible"/>
                                      </p:to>
                                    </p:set>
                                  </p:childTnLst>
                                </p:cTn>
                              </p:par>
                              <p:par>
                                <p:cTn id="11" presetID="2" presetClass="entr" presetSubtype="4" fill="hold" nodeType="withEffect">
                                  <p:stCondLst>
                                    <p:cond delay="0"/>
                                  </p:stCondLst>
                                  <p:childTnLst>
                                    <p:set>
                                      <p:cBhvr>
                                        <p:cTn id="12" dur="1" fill="hold">
                                          <p:stCondLst>
                                            <p:cond delay="0"/>
                                          </p:stCondLst>
                                        </p:cTn>
                                        <p:tgtEl>
                                          <p:spTgt spid="949253"/>
                                        </p:tgtEl>
                                        <p:attrNameLst>
                                          <p:attrName>style.visibility</p:attrName>
                                        </p:attrNameLst>
                                      </p:cBhvr>
                                      <p:to>
                                        <p:strVal val="visible"/>
                                      </p:to>
                                    </p:set>
                                    <p:anim calcmode="lin" valueType="num">
                                      <p:cBhvr additive="base">
                                        <p:cTn id="13" dur="500" fill="hold"/>
                                        <p:tgtEl>
                                          <p:spTgt spid="949253"/>
                                        </p:tgtEl>
                                        <p:attrNameLst>
                                          <p:attrName>ppt_x</p:attrName>
                                        </p:attrNameLst>
                                      </p:cBhvr>
                                      <p:tavLst>
                                        <p:tav tm="0">
                                          <p:val>
                                            <p:strVal val="#ppt_x"/>
                                          </p:val>
                                        </p:tav>
                                        <p:tav tm="100000">
                                          <p:val>
                                            <p:strVal val="#ppt_x"/>
                                          </p:val>
                                        </p:tav>
                                      </p:tavLst>
                                    </p:anim>
                                    <p:anim calcmode="lin" valueType="num">
                                      <p:cBhvr additive="base">
                                        <p:cTn id="14" dur="500" fill="hold"/>
                                        <p:tgtEl>
                                          <p:spTgt spid="94925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925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9251">
                                            <p:txEl>
                                              <p:pRg st="3" end="3"/>
                                            </p:txEl>
                                          </p:spTgt>
                                        </p:tgtEl>
                                        <p:attrNameLst>
                                          <p:attrName>style.visibility</p:attrName>
                                        </p:attrNameLst>
                                      </p:cBhvr>
                                      <p:to>
                                        <p:strVal val="visible"/>
                                      </p:to>
                                    </p:set>
                                  </p:childTnLst>
                                </p:cTn>
                              </p:par>
                              <p:par>
                                <p:cTn id="23" presetID="2" presetClass="entr" presetSubtype="4" fill="hold" nodeType="with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49254">
                                            <p:txEl>
                                              <p:pRg st="0" end="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49254">
                                            <p:txEl>
                                              <p:pRg st="1" end="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49254">
                                            <p:txEl>
                                              <p:pRg st="2" end="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49254">
                                            <p:txEl>
                                              <p:pRg st="3" end="3"/>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49254">
                                            <p:txEl>
                                              <p:pRg st="4" end="4"/>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49254">
                                            <p:txEl>
                                              <p:pRg st="5" end="5"/>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49254">
                                            <p:txEl>
                                              <p:pRg st="6" end="6"/>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49254">
                                            <p:txEl>
                                              <p:pRg st="7" end="7"/>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49254">
                                            <p:txEl>
                                              <p:pRg st="8" end="8"/>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49254">
                                            <p:txEl>
                                              <p:pRg st="9" end="9"/>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9251" grpId="0" uiExpand="1" build="p" bldLvl="2"/>
      <p:bldP spid="949254" grpId="0" build="p"/>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AU" altLang="en-US" sz="3600" smtClean="0"/>
              <a:t>Adhesion failure</a:t>
            </a:r>
          </a:p>
        </p:txBody>
      </p:sp>
      <p:sp>
        <p:nvSpPr>
          <p:cNvPr id="177155" name="Rectangle 3"/>
          <p:cNvSpPr>
            <a:spLocks noGrp="1" noChangeArrowheads="1"/>
          </p:cNvSpPr>
          <p:nvPr>
            <p:ph type="body" idx="1"/>
          </p:nvPr>
        </p:nvSpPr>
        <p:spPr/>
        <p:txBody>
          <a:bodyPr/>
          <a:lstStyle/>
          <a:p>
            <a:r>
              <a:rPr lang="en-AU" altLang="en-US" dirty="0" smtClean="0"/>
              <a:t>Adhesion failure results when the interfacial chemical bonds fail</a:t>
            </a:r>
          </a:p>
          <a:p>
            <a:r>
              <a:rPr lang="en-AU" altLang="en-US" dirty="0" smtClean="0"/>
              <a:t>May result from:</a:t>
            </a:r>
          </a:p>
          <a:p>
            <a:pPr lvl="1"/>
            <a:r>
              <a:rPr lang="en-AU" altLang="en-US" dirty="0" smtClean="0"/>
              <a:t>Contamination during processing </a:t>
            </a:r>
          </a:p>
          <a:p>
            <a:pPr lvl="2"/>
            <a:r>
              <a:rPr lang="en-AU" altLang="en-US" dirty="0" smtClean="0"/>
              <a:t>Strength is always low </a:t>
            </a:r>
          </a:p>
          <a:p>
            <a:pPr lvl="2"/>
            <a:r>
              <a:rPr lang="en-AU" altLang="en-US" dirty="0" smtClean="0"/>
              <a:t>Short service life before disbond occurs</a:t>
            </a:r>
          </a:p>
          <a:p>
            <a:pPr lvl="1"/>
            <a:r>
              <a:rPr lang="en-AU" altLang="en-US" dirty="0" smtClean="0"/>
              <a:t>Inadequate adhesive cure</a:t>
            </a:r>
          </a:p>
          <a:p>
            <a:pPr lvl="2"/>
            <a:r>
              <a:rPr lang="en-AU" altLang="en-US" dirty="0" smtClean="0"/>
              <a:t>Strength is always low </a:t>
            </a:r>
          </a:p>
          <a:p>
            <a:pPr lvl="1"/>
            <a:r>
              <a:rPr lang="en-AU" altLang="en-US" dirty="0" smtClean="0"/>
              <a:t>Degradation of interfacial chemical bonds</a:t>
            </a:r>
          </a:p>
          <a:p>
            <a:pPr lvl="2"/>
            <a:r>
              <a:rPr lang="en-AU" altLang="en-US" dirty="0" smtClean="0"/>
              <a:t>Strength is initially high but falls off with time</a:t>
            </a:r>
          </a:p>
          <a:p>
            <a:r>
              <a:rPr lang="en-AU" altLang="en-US" dirty="0" smtClean="0"/>
              <a:t>It is highly improbable that operator initiated actions can cause adhesion failures</a:t>
            </a:r>
          </a:p>
        </p:txBody>
      </p:sp>
      <p:sp>
        <p:nvSpPr>
          <p:cNvPr id="4" name="AutoShape 57"/>
          <p:cNvSpPr>
            <a:spLocks noChangeArrowheads="1"/>
          </p:cNvSpPr>
          <p:nvPr/>
        </p:nvSpPr>
        <p:spPr bwMode="auto">
          <a:xfrm>
            <a:off x="6585438" y="6286500"/>
            <a:ext cx="355600" cy="3175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Tree>
    <p:extLst>
      <p:ext uri="{BB962C8B-B14F-4D97-AF65-F5344CB8AC3E}">
        <p14:creationId xmlns:p14="http://schemas.microsoft.com/office/powerpoint/2010/main" val="40282833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715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715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715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715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715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7155">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7155">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7155">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7155">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bldLvl="2"/>
      <p:bldP spid="4" grpId="0" animBg="1"/>
    </p:bldLst>
  </p:timing>
</p:sld>
</file>

<file path=ppt/theme/theme1.xml><?xml version="1.0" encoding="utf-8"?>
<a:theme xmlns:a="http://schemas.openxmlformats.org/drawingml/2006/main" name="Adhesion Associates Template Jul 2014">
  <a:themeElements>
    <a:clrScheme name="Adhesion Associates-SNL Course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fontScheme name="Adhesion Associates-SNL Cour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Adhesion Associates-SNL Course 1">
        <a:dk1>
          <a:srgbClr val="7E0000"/>
        </a:dk1>
        <a:lt1>
          <a:srgbClr val="FFFFFF"/>
        </a:lt1>
        <a:dk2>
          <a:srgbClr val="800000"/>
        </a:dk2>
        <a:lt2>
          <a:srgbClr val="FCF0B2"/>
        </a:lt2>
        <a:accent1>
          <a:srgbClr val="C5543D"/>
        </a:accent1>
        <a:accent2>
          <a:srgbClr val="660000"/>
        </a:accent2>
        <a:accent3>
          <a:srgbClr val="C0AAAA"/>
        </a:accent3>
        <a:accent4>
          <a:srgbClr val="DADADA"/>
        </a:accent4>
        <a:accent5>
          <a:srgbClr val="DFB3AF"/>
        </a:accent5>
        <a:accent6>
          <a:srgbClr val="5C0000"/>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Adhesion Associates-SNL Course 2">
        <a:dk1>
          <a:srgbClr val="000066"/>
        </a:dk1>
        <a:lt1>
          <a:srgbClr val="FFFFFF"/>
        </a:lt1>
        <a:dk2>
          <a:srgbClr val="000066"/>
        </a:dk2>
        <a:lt2>
          <a:srgbClr val="B2B8C8"/>
        </a:lt2>
        <a:accent1>
          <a:srgbClr val="008080"/>
        </a:accent1>
        <a:accent2>
          <a:srgbClr val="00004E"/>
        </a:accent2>
        <a:accent3>
          <a:srgbClr val="AAAAB8"/>
        </a:accent3>
        <a:accent4>
          <a:srgbClr val="DADADA"/>
        </a:accent4>
        <a:accent5>
          <a:srgbClr val="AAC0C0"/>
        </a:accent5>
        <a:accent6>
          <a:srgbClr val="000046"/>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Adhesion Associates-SNL Course 3">
        <a:dk1>
          <a:srgbClr val="010199"/>
        </a:dk1>
        <a:lt1>
          <a:srgbClr val="FFFFFF"/>
        </a:lt1>
        <a:dk2>
          <a:srgbClr val="000099"/>
        </a:dk2>
        <a:lt2>
          <a:srgbClr val="CCFFFF"/>
        </a:lt2>
        <a:accent1>
          <a:srgbClr val="00C600"/>
        </a:accent1>
        <a:accent2>
          <a:srgbClr val="01017D"/>
        </a:accent2>
        <a:accent3>
          <a:srgbClr val="AAAACA"/>
        </a:accent3>
        <a:accent4>
          <a:srgbClr val="DADADA"/>
        </a:accent4>
        <a:accent5>
          <a:srgbClr val="AADFAA"/>
        </a:accent5>
        <a:accent6>
          <a:srgbClr val="010171"/>
        </a:accent6>
        <a:hlink>
          <a:srgbClr val="FFE701"/>
        </a:hlink>
        <a:folHlink>
          <a:srgbClr val="3366FF"/>
        </a:folHlink>
      </a:clrScheme>
      <a:clrMap bg1="dk2" tx1="lt1" bg2="dk1" tx2="lt2" accent1="accent1" accent2="accent2" accent3="accent3" accent4="accent4" accent5="accent5" accent6="accent6" hlink="hlink" folHlink="folHlink"/>
    </a:extraClrScheme>
    <a:extraClrScheme>
      <a:clrScheme name="Adhesion Associates-SNL Course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clrMap bg1="dk2" tx1="lt1" bg2="dk1" tx2="lt2" accent1="accent1" accent2="accent2" accent3="accent3" accent4="accent4" accent5="accent5" accent6="accent6" hlink="hlink" folHlink="folHlink"/>
    </a:extraClrScheme>
    <a:extraClrScheme>
      <a:clrScheme name="Adhesion Associates-SNL Course 5">
        <a:dk1>
          <a:srgbClr val="00827F"/>
        </a:dk1>
        <a:lt1>
          <a:srgbClr val="FFFFFF"/>
        </a:lt1>
        <a:dk2>
          <a:srgbClr val="008080"/>
        </a:dk2>
        <a:lt2>
          <a:srgbClr val="FFFFCC"/>
        </a:lt2>
        <a:accent1>
          <a:srgbClr val="6D6FC7"/>
        </a:accent1>
        <a:accent2>
          <a:srgbClr val="006462"/>
        </a:accent2>
        <a:accent3>
          <a:srgbClr val="AAC0C0"/>
        </a:accent3>
        <a:accent4>
          <a:srgbClr val="DADADA"/>
        </a:accent4>
        <a:accent5>
          <a:srgbClr val="BABBE0"/>
        </a:accent5>
        <a:accent6>
          <a:srgbClr val="005A58"/>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dhesion Associates-SNL Course 6">
        <a:dk1>
          <a:srgbClr val="4D4D4D"/>
        </a:dk1>
        <a:lt1>
          <a:srgbClr val="FFFFFF"/>
        </a:lt1>
        <a:dk2>
          <a:srgbClr val="525252"/>
        </a:dk2>
        <a:lt2>
          <a:srgbClr val="C0C0C0"/>
        </a:lt2>
        <a:accent1>
          <a:srgbClr val="527C3A"/>
        </a:accent1>
        <a:accent2>
          <a:srgbClr val="444444"/>
        </a:accent2>
        <a:accent3>
          <a:srgbClr val="B3B3B3"/>
        </a:accent3>
        <a:accent4>
          <a:srgbClr val="DADADA"/>
        </a:accent4>
        <a:accent5>
          <a:srgbClr val="B3BFAE"/>
        </a:accent5>
        <a:accent6>
          <a:srgbClr val="3D3D3D"/>
        </a:accent6>
        <a:hlink>
          <a:srgbClr val="FAC458"/>
        </a:hlink>
        <a:folHlink>
          <a:srgbClr val="C7780F"/>
        </a:folHlink>
      </a:clrScheme>
      <a:clrMap bg1="dk2" tx1="lt1" bg2="dk1" tx2="lt2" accent1="accent1" accent2="accent2" accent3="accent3" accent4="accent4" accent5="accent5" accent6="accent6" hlink="hlink" folHlink="folHlink"/>
    </a:extraClrScheme>
    <a:extraClrScheme>
      <a:clrScheme name="Adhesion Associates-SNL Course 7">
        <a:dk1>
          <a:srgbClr val="516032"/>
        </a:dk1>
        <a:lt1>
          <a:srgbClr val="FFFFFF"/>
        </a:lt1>
        <a:dk2>
          <a:srgbClr val="546434"/>
        </a:dk2>
        <a:lt2>
          <a:srgbClr val="B2B68A"/>
        </a:lt2>
        <a:accent1>
          <a:srgbClr val="7D8C70"/>
        </a:accent1>
        <a:accent2>
          <a:srgbClr val="414E28"/>
        </a:accent2>
        <a:accent3>
          <a:srgbClr val="B3B8AE"/>
        </a:accent3>
        <a:accent4>
          <a:srgbClr val="DADADA"/>
        </a:accent4>
        <a:accent5>
          <a:srgbClr val="BFC5BB"/>
        </a:accent5>
        <a:accent6>
          <a:srgbClr val="3A4623"/>
        </a:accent6>
        <a:hlink>
          <a:srgbClr val="80C579"/>
        </a:hlink>
        <a:folHlink>
          <a:srgbClr val="7FADAF"/>
        </a:folHlink>
      </a:clrScheme>
      <a:clrMap bg1="dk2" tx1="lt1" bg2="dk1" tx2="lt2" accent1="accent1" accent2="accent2" accent3="accent3" accent4="accent4" accent5="accent5" accent6="accent6" hlink="hlink" folHlink="folHlink"/>
    </a:extraClrScheme>
    <a:extraClrScheme>
      <a:clrScheme name="Adhesion Associates-SNL Course 8">
        <a:dk1>
          <a:srgbClr val="D1CC00"/>
        </a:dk1>
        <a:lt1>
          <a:srgbClr val="FFFFFF"/>
        </a:lt1>
        <a:dk2>
          <a:srgbClr val="CCCC00"/>
        </a:dk2>
        <a:lt2>
          <a:srgbClr val="F3F5B1"/>
        </a:lt2>
        <a:accent1>
          <a:srgbClr val="808000"/>
        </a:accent1>
        <a:accent2>
          <a:srgbClr val="AEAA00"/>
        </a:accent2>
        <a:accent3>
          <a:srgbClr val="E2E2AA"/>
        </a:accent3>
        <a:accent4>
          <a:srgbClr val="DADADA"/>
        </a:accent4>
        <a:accent5>
          <a:srgbClr val="C0C0AA"/>
        </a:accent5>
        <a:accent6>
          <a:srgbClr val="9D9A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Adhesion Associates-SNL Course 9">
        <a:dk1>
          <a:srgbClr val="000000"/>
        </a:dk1>
        <a:lt1>
          <a:srgbClr val="F8F8F8"/>
        </a:lt1>
        <a:dk2>
          <a:srgbClr val="336600"/>
        </a:dk2>
        <a:lt2>
          <a:srgbClr val="FBFBFB"/>
        </a:lt2>
        <a:accent1>
          <a:srgbClr val="009900"/>
        </a:accent1>
        <a:accent2>
          <a:srgbClr val="C6C6C6"/>
        </a:accent2>
        <a:accent3>
          <a:srgbClr val="FBFBFB"/>
        </a:accent3>
        <a:accent4>
          <a:srgbClr val="000000"/>
        </a:accent4>
        <a:accent5>
          <a:srgbClr val="AACAAA"/>
        </a:accent5>
        <a:accent6>
          <a:srgbClr val="B3B3B3"/>
        </a:accent6>
        <a:hlink>
          <a:srgbClr val="006600"/>
        </a:hlink>
        <a:folHlink>
          <a:srgbClr val="808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E01D1A34D0D34896E11AC838ED5276" ma:contentTypeVersion="0" ma:contentTypeDescription="Create a new document." ma:contentTypeScope="" ma:versionID="0b262348798dc84bb58b89ed2e99c2e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4FA72FD-DC6B-46C6-B977-1463395CDC1C}"/>
</file>

<file path=customXml/itemProps2.xml><?xml version="1.0" encoding="utf-8"?>
<ds:datastoreItem xmlns:ds="http://schemas.openxmlformats.org/officeDocument/2006/customXml" ds:itemID="{F8B82177-3C29-4A33-9639-765B2694B3B2}"/>
</file>

<file path=customXml/itemProps3.xml><?xml version="1.0" encoding="utf-8"?>
<ds:datastoreItem xmlns:ds="http://schemas.openxmlformats.org/officeDocument/2006/customXml" ds:itemID="{56E88FA4-A33C-45F3-AC8B-CC9F32B020D5}"/>
</file>

<file path=docProps/app.xml><?xml version="1.0" encoding="utf-8"?>
<Properties xmlns="http://schemas.openxmlformats.org/officeDocument/2006/extended-properties" xmlns:vt="http://schemas.openxmlformats.org/officeDocument/2006/docPropsVTypes">
  <Template>Adhesion Associates Template Jul 2014</Template>
  <TotalTime>7835</TotalTime>
  <Words>3952</Words>
  <Application>Microsoft Office PowerPoint</Application>
  <PresentationFormat>On-screen Show (4:3)</PresentationFormat>
  <Paragraphs>514</Paragraphs>
  <Slides>48</Slides>
  <Notes>32</Notes>
  <HiddenSlides>4</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48</vt:i4>
      </vt:variant>
    </vt:vector>
  </HeadingPairs>
  <TitlesOfParts>
    <vt:vector size="51" baseType="lpstr">
      <vt:lpstr>Adhesion Associates Template Jul 2014</vt:lpstr>
      <vt:lpstr>Picture</vt:lpstr>
      <vt:lpstr>Equation</vt:lpstr>
      <vt:lpstr>Bonded Structures:- Certification Practices </vt:lpstr>
      <vt:lpstr>Prerequisite commentary</vt:lpstr>
      <vt:lpstr>Processes and bond strength</vt:lpstr>
      <vt:lpstr>Mechanism of adhesion</vt:lpstr>
      <vt:lpstr>Mechanism of adhesion failure (metals)</vt:lpstr>
      <vt:lpstr>Adhesive bond failure types  Metal and laminates </vt:lpstr>
      <vt:lpstr>Special failure mode for laminates</vt:lpstr>
      <vt:lpstr>Cohesion failure</vt:lpstr>
      <vt:lpstr>Adhesion failure</vt:lpstr>
      <vt:lpstr>Between cohesion and adhesion?</vt:lpstr>
      <vt:lpstr>Explaining mixed-mode failures</vt:lpstr>
      <vt:lpstr>Let’s be clear</vt:lpstr>
      <vt:lpstr>Now to the regulations……</vt:lpstr>
      <vt:lpstr>Damage tolerance regulations</vt:lpstr>
      <vt:lpstr>Disbond size determination</vt:lpstr>
      <vt:lpstr>Proof testing</vt:lpstr>
      <vt:lpstr>NDI for bond strength determination</vt:lpstr>
      <vt:lpstr>Guidance</vt:lpstr>
      <vt:lpstr>AC 20-107B para 6 Material and Fabrication Development </vt:lpstr>
      <vt:lpstr>Process validation</vt:lpstr>
      <vt:lpstr>AC 20-107B para 6 Material and Fabrication Development </vt:lpstr>
      <vt:lpstr>AC 20-107B para 6 Material and Fabrication Development </vt:lpstr>
      <vt:lpstr>Some important advice</vt:lpstr>
      <vt:lpstr>AC 20-107B para 6 Material and Fabrication Development </vt:lpstr>
      <vt:lpstr>AC 20-107B para 6 Material and Fabrication Development</vt:lpstr>
      <vt:lpstr>AC 20-107B para 6 Material and Fabrication Development</vt:lpstr>
      <vt:lpstr>Building block approach AC20-107B</vt:lpstr>
      <vt:lpstr>Average shear stress method</vt:lpstr>
      <vt:lpstr>Average shear in adhesive bonds</vt:lpstr>
      <vt:lpstr>Actual adhesive shear stresses</vt:lpstr>
      <vt:lpstr>One alternative to average shear</vt:lpstr>
      <vt:lpstr>Applying the load capacity method</vt:lpstr>
      <vt:lpstr>Design: Load capacity method</vt:lpstr>
      <vt:lpstr>Building Block for load capacity</vt:lpstr>
      <vt:lpstr>AC 20-107B on repair</vt:lpstr>
      <vt:lpstr>Can someone tell me…</vt:lpstr>
      <vt:lpstr>Can someone tell me ……</vt:lpstr>
      <vt:lpstr>Adhesion failure due to poor heating</vt:lpstr>
      <vt:lpstr>Can someone tell me…</vt:lpstr>
      <vt:lpstr>An observation on bonded repair resources</vt:lpstr>
      <vt:lpstr>Suggested amendments for AC 20-107B on repair</vt:lpstr>
      <vt:lpstr>Conclusions</vt:lpstr>
      <vt:lpstr>The crux of the problem</vt:lpstr>
      <vt:lpstr>PowerPoint Presentation</vt:lpstr>
      <vt:lpstr>Nomenclature</vt:lpstr>
      <vt:lpstr>Load capacity including thermal loads</vt:lpstr>
      <vt:lpstr>Adhesive design properties</vt:lpstr>
      <vt:lpstr>Thick adherend test ASTM D5656</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 Davis</dc:creator>
  <cp:lastModifiedBy>Max Davis</cp:lastModifiedBy>
  <cp:revision>91</cp:revision>
  <dcterms:created xsi:type="dcterms:W3CDTF">2016-02-11T05:33:19Z</dcterms:created>
  <dcterms:modified xsi:type="dcterms:W3CDTF">2016-02-29T03:39:36Z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0x0101004EE01D1A34D0D34896E11AC838ED5276</vt:lpwstr>
  </property>
</Properties>
</file>