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73" r:id="rId4"/>
    <p:sldId id="272" r:id="rId5"/>
    <p:sldId id="298" r:id="rId6"/>
    <p:sldId id="301" r:id="rId7"/>
    <p:sldId id="274" r:id="rId8"/>
    <p:sldId id="296" r:id="rId9"/>
    <p:sldId id="299" r:id="rId10"/>
    <p:sldId id="259" r:id="rId11"/>
    <p:sldId id="269" r:id="rId12"/>
    <p:sldId id="267" r:id="rId13"/>
    <p:sldId id="302" r:id="rId14"/>
    <p:sldId id="303" r:id="rId15"/>
    <p:sldId id="275" r:id="rId16"/>
    <p:sldId id="282" r:id="rId17"/>
    <p:sldId id="304" r:id="rId18"/>
    <p:sldId id="284" r:id="rId19"/>
    <p:sldId id="260" r:id="rId20"/>
    <p:sldId id="305" r:id="rId21"/>
    <p:sldId id="286" r:id="rId22"/>
    <p:sldId id="306" r:id="rId23"/>
    <p:sldId id="283" r:id="rId24"/>
    <p:sldId id="285" r:id="rId25"/>
    <p:sldId id="277" r:id="rId26"/>
    <p:sldId id="278" r:id="rId27"/>
    <p:sldId id="280" r:id="rId28"/>
    <p:sldId id="279" r:id="rId29"/>
    <p:sldId id="281" r:id="rId30"/>
    <p:sldId id="276" r:id="rId31"/>
    <p:sldId id="307" r:id="rId32"/>
    <p:sldId id="288" r:id="rId33"/>
    <p:sldId id="308" r:id="rId34"/>
    <p:sldId id="287" r:id="rId35"/>
    <p:sldId id="289" r:id="rId36"/>
    <p:sldId id="292" r:id="rId37"/>
    <p:sldId id="293" r:id="rId38"/>
    <p:sldId id="300" r:id="rId39"/>
    <p:sldId id="294" r:id="rId40"/>
    <p:sldId id="262" r:id="rId41"/>
    <p:sldId id="26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98AB-79EC-48FF-B96A-DB197705E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1DE68-458B-44C1-9532-2942CBAD2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B120-21A8-4AF7-877B-0234483E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36D5-8CBA-496E-A2CC-2A805A2E6FB9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0A1FA-C5DF-434C-9ACD-DF9B87AC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816FE-1E13-420B-B333-CDE3F7D56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E590-E487-4BD7-AE53-C1F9E28521B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201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EED8-E028-4405-82B1-D08A3C092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9453-1CE8-4F6A-BC66-9B75C6F63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3557A-EAAB-42E4-B2AF-A5CEF922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36D5-8CBA-496E-A2CC-2A805A2E6FB9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A7CD7-E113-4F32-8D40-444C0866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4B021-9D8D-4340-A742-7F078FC8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E590-E487-4BD7-AE53-C1F9E28521B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33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619127-001F-45BF-8AEA-B8F580B91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9F329-473B-4BFC-AAD5-54B561B17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69D62-039C-401C-9D3B-22929A3E6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36D5-8CBA-496E-A2CC-2A805A2E6FB9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DB2A-9741-48BA-B20E-BC4DDB08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E72BB-2EA1-40AD-837D-F3B77378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E590-E487-4BD7-AE53-C1F9E28521B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132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A5D1A-8E68-4665-8E7E-0B77DD29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6AA91-DBD7-4E3C-A32D-267F6EB4A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C83CB-083E-435C-A725-C52661898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36D5-8CBA-496E-A2CC-2A805A2E6FB9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20E54-E040-4288-8B5D-594A27D93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3C40A-4CCC-4DD5-A0ED-6A197BEC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E590-E487-4BD7-AE53-C1F9E28521B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837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3290-DEEF-456A-A8B3-5B8319489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F616E-52F7-401B-BEED-77C5985A4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52518-4F37-4BCB-AA06-282DE21E3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36D5-8CBA-496E-A2CC-2A805A2E6FB9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A100A-F11E-4EF0-B725-9067F59C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99865-8D45-495F-BF37-291C69FD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E590-E487-4BD7-AE53-C1F9E28521B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915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7B660-2758-49BA-844E-8102DCD51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6775D-7FA3-4363-9DD6-98F87B07B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D71F9-58E1-4DDB-BAC4-1D0673731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79CD7-0726-42F7-BC40-699F83181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36D5-8CBA-496E-A2CC-2A805A2E6FB9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F84E9-12BF-43F0-B47B-CD6E9FE70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9A926-4CDE-4ECB-BBE8-971C8AF0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E590-E487-4BD7-AE53-C1F9E28521B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294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873F-C4D5-4A49-BDB2-717AC94B2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DD5DB-1CBA-40C5-AE40-D107A7F77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38966-7C26-46D9-A4CB-2F2F426B9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A9C06-954D-40AD-ACBA-C68BBB855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61648F-7D26-46CC-850D-7ACAA0EEF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235A6-133F-40ED-AD5B-4F8A969E2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36D5-8CBA-496E-A2CC-2A805A2E6FB9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BB0FA4-3DD1-4323-8113-1BDF066B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696468-55B5-4156-B9F3-1DC69EF6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E590-E487-4BD7-AE53-C1F9E28521B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23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95C7B-F42C-4DEA-A949-EDC0ED1F6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DBC173-E1B2-407F-88BC-A9C33715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36D5-8CBA-496E-A2CC-2A805A2E6FB9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D390D-330E-4504-ACEA-B59E3060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13D5F-A4FA-4C10-A499-3B33FB7F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E590-E487-4BD7-AE53-C1F9E28521B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036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54EDD-4B70-4634-B809-F5801891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36D5-8CBA-496E-A2CC-2A805A2E6FB9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02A9E0-D3B1-4FCE-BDDC-8BB33042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68BCF-44F8-41F6-8A4E-4AC38D50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E590-E487-4BD7-AE53-C1F9E28521B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238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595E-4D1F-4100-9EB0-4389D25E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A47FE-15EB-4B25-AF5C-B73092FFE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E4DE-835A-409E-8A91-20A5CDEE2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EAE31-7609-4A5F-BD89-D581A723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36D5-8CBA-496E-A2CC-2A805A2E6FB9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92556-0008-4634-810F-EF1266649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B492E-ACFE-4CE2-87A4-E487A4BA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E590-E487-4BD7-AE53-C1F9E28521B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129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3B3D7-7C6F-4B93-B28F-94AA1F824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196B75-B9AA-4390-969C-3953B2733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2D915-5D95-4AB6-A090-1750CD184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0BC26-2E84-4A0A-8384-7575DCE9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36D5-8CBA-496E-A2CC-2A805A2E6FB9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C0CBF-69FC-4336-A8A9-90AAA8B9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45E92-85B2-467C-81B8-C349D084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E590-E487-4BD7-AE53-C1F9E28521B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627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5000"/>
                <a:lumOff val="9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AEEC12-47DF-4E69-A0D8-6BA8E917E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B39A2-DF7F-4127-9BC8-AA91C174C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774FB-168C-4616-920B-88D57941C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036D5-8CBA-496E-A2CC-2A805A2E6FB9}" type="datetimeFigureOut">
              <a:rPr lang="en-NZ" smtClean="0"/>
              <a:t>31/10/2022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42EDD-16BE-4E7D-B22A-FDD4F3D51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34DD8-02D1-470D-9268-9DE7A4343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E590-E487-4BD7-AE53-C1F9E28521B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754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a.gov/regulations_policies/advisory_circulars/index.cfm/go/document.information/documentid/1029428" TargetMode="External"/><Relationship Id="rId2" Type="http://schemas.openxmlformats.org/officeDocument/2006/relationships/hyperlink" Target="https://www.atsb.gov.au/publications/1991/limit_see_avoid.aspx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asa.europa.eu/sites/default/files/dfu/Final%20Report%20EASA.2011.07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fif"/><Relationship Id="rId4" Type="http://schemas.openxmlformats.org/officeDocument/2006/relationships/image" Target="../media/image3.jf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BB67-CA11-470C-BD46-1218A0806F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Lookout, Limitations and an  Effective VFR Scan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BC8CF-6417-4DAB-8BBC-1A2D5AF61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0574"/>
            <a:ext cx="9144000" cy="620683"/>
          </a:xfrm>
        </p:spPr>
        <p:txBody>
          <a:bodyPr/>
          <a:lstStyle/>
          <a:p>
            <a:r>
              <a:rPr lang="en-US" dirty="0"/>
              <a:t>Marc Brogan- Chief Advisor Standards,  CAA</a:t>
            </a:r>
          </a:p>
        </p:txBody>
      </p:sp>
    </p:spTree>
    <p:extLst>
      <p:ext uri="{BB962C8B-B14F-4D97-AF65-F5344CB8AC3E}">
        <p14:creationId xmlns:p14="http://schemas.microsoft.com/office/powerpoint/2010/main" val="1075927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sky, person, outdoor, camera&#10;&#10;Description automatically generated">
            <a:extLst>
              <a:ext uri="{FF2B5EF4-FFF2-40B4-BE49-F238E27FC236}">
                <a16:creationId xmlns:a16="http://schemas.microsoft.com/office/drawing/2014/main" id="{07EC8F4A-0459-4D98-81D0-8AFE2D1E9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3F1E0-8508-4C76-A2E3-0ED5910C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We commonly use a drawing of this image for instructing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820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920E6-82B2-4136-AE7E-82D064049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0560"/>
            <a:ext cx="9144000" cy="87006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So, what and how do we see?</a:t>
            </a:r>
            <a:br>
              <a:rPr lang="en-NZ" sz="3600" dirty="0"/>
            </a:br>
            <a:endParaRPr lang="en-NZ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66CC59-BC00-48F2-8E78-0A3B40D93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0486"/>
            <a:ext cx="9144000" cy="792347"/>
          </a:xfrm>
        </p:spPr>
        <p:txBody>
          <a:bodyPr/>
          <a:lstStyle/>
          <a:p>
            <a:r>
              <a:rPr lang="en-US" dirty="0"/>
              <a:t>Because it is not this….</a:t>
            </a:r>
            <a:endParaRPr lang="en-NZ" dirty="0"/>
          </a:p>
          <a:p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D4201-C3C5-4246-B902-3D0C7CB3A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558"/>
                    </a14:imgEffect>
                    <a14:imgEffect>
                      <a14:saturation sa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46" y="1401728"/>
            <a:ext cx="3636000" cy="3636000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5356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5F89-40CC-4578-9EE8-29F1D1EF4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3346"/>
            <a:ext cx="9144000" cy="803564"/>
          </a:xfrm>
        </p:spPr>
        <p:txBody>
          <a:bodyPr>
            <a:normAutofit/>
          </a:bodyPr>
          <a:lstStyle/>
          <a:p>
            <a:r>
              <a:rPr lang="en-US" sz="4400" dirty="0"/>
              <a:t>But, we don’t see in “landscape”</a:t>
            </a:r>
            <a:endParaRPr lang="en-NZ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1C2BC-F2EC-480E-A054-6D463591F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22516"/>
            <a:ext cx="9144000" cy="3984567"/>
          </a:xfrm>
        </p:spPr>
        <p:txBody>
          <a:bodyPr>
            <a:noAutofit/>
          </a:bodyPr>
          <a:lstStyle/>
          <a:p>
            <a:r>
              <a:rPr lang="en-US" sz="2800" dirty="0"/>
              <a:t>We see with varying degrees of acuity relying on stimulation such as movement through a steadily reduced “frame”- our peripheral vision (approx. 190 deg)</a:t>
            </a:r>
          </a:p>
          <a:p>
            <a:r>
              <a:rPr lang="en-US" sz="4000" dirty="0"/>
              <a:t>We tend to scan across this periphery</a:t>
            </a:r>
          </a:p>
          <a:p>
            <a:endParaRPr lang="en-US" sz="3200" dirty="0"/>
          </a:p>
          <a:p>
            <a:r>
              <a:rPr lang="en-NZ" sz="3200" b="1" dirty="0"/>
              <a:t>This is our field-of-view; FOV- we therefore need to “shift” our peripheral vision.</a:t>
            </a:r>
          </a:p>
          <a:p>
            <a:r>
              <a:rPr lang="en-NZ" sz="3200" dirty="0"/>
              <a:t>Why??  Let`s experiment……</a:t>
            </a:r>
          </a:p>
        </p:txBody>
      </p:sp>
    </p:spTree>
    <p:extLst>
      <p:ext uri="{BB962C8B-B14F-4D97-AF65-F5344CB8AC3E}">
        <p14:creationId xmlns:p14="http://schemas.microsoft.com/office/powerpoint/2010/main" val="275572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FBE8-60EC-4F50-8493-90F3FEFA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1348"/>
          </a:xfrm>
        </p:spPr>
        <p:txBody>
          <a:bodyPr>
            <a:normAutofit fontScale="90000"/>
          </a:bodyPr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CDA5F-082D-47EB-A1DA-06CB5D0F8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142"/>
            <a:ext cx="10515600" cy="55618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Hold you two index fingers out in front of you- keep them still. You can focus very clearly as they remain still; Foveal vision</a:t>
            </a:r>
          </a:p>
          <a:p>
            <a:endParaRPr lang="en-US" dirty="0"/>
          </a:p>
          <a:p>
            <a:r>
              <a:rPr lang="en-US" dirty="0"/>
              <a:t>Move them slowly around your head at arms length- test your vision; up/down and to your periphery. Keep them still.</a:t>
            </a:r>
          </a:p>
          <a:p>
            <a:endParaRPr lang="en-US" dirty="0"/>
          </a:p>
          <a:p>
            <a:r>
              <a:rPr lang="en-US" dirty="0"/>
              <a:t>Now at full peripheral range move your fingers; your peripheral vision identifies movement better than your foveal vision.</a:t>
            </a:r>
          </a:p>
          <a:p>
            <a:pPr marL="0" indent="0">
              <a:buNone/>
            </a:pPr>
            <a:r>
              <a:rPr lang="en-US" dirty="0"/>
              <a:t>(Be aware though that an object with the same relative position will not stimulate that peripheral vision and is harder to see)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Therefore; use both types of vision during your entire scan.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7979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9739F-72AD-4C7D-95FB-9B19937B6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053"/>
          </a:xfrm>
        </p:spPr>
        <p:txBody>
          <a:bodyPr>
            <a:normAutofit fontScale="90000"/>
          </a:bodyPr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1DEC4-6A8B-4705-B125-CDC771338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7309"/>
            <a:ext cx="10515600" cy="6038417"/>
          </a:xfrm>
        </p:spPr>
        <p:txBody>
          <a:bodyPr/>
          <a:lstStyle/>
          <a:p>
            <a:r>
              <a:rPr lang="en-US" dirty="0"/>
              <a:t>The VFR scan uses the horizon- remember you identify the aircraft attitude relative to that horizon.</a:t>
            </a:r>
          </a:p>
          <a:p>
            <a:r>
              <a:rPr lang="en-US" dirty="0"/>
              <a:t>In the next slide- the actual FOV, note how limited the horizon is versus the previous “ideal” images.</a:t>
            </a:r>
          </a:p>
          <a:p>
            <a:r>
              <a:rPr lang="en-US" dirty="0"/>
              <a:t>Horizon is reduced with Pitch/ Bank or both.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The following images give a new and practical insight into how the scan can work to a horizon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1761159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C766-837C-4FB4-A35F-8E44BF300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8303"/>
            <a:ext cx="9144000" cy="872195"/>
          </a:xfrm>
        </p:spPr>
        <p:txBody>
          <a:bodyPr>
            <a:noAutofit/>
          </a:bodyPr>
          <a:lstStyle/>
          <a:p>
            <a:r>
              <a:rPr lang="en-US" sz="5400" dirty="0"/>
              <a:t>ATSB diagram-FOV</a:t>
            </a:r>
            <a:endParaRPr lang="en-NZ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FBCC7-74AF-4896-87E8-3DC27524B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FD953EF-10C9-48BC-B54A-E14A9604D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9695" y="1219200"/>
            <a:ext cx="10584872" cy="5314604"/>
          </a:xfrm>
        </p:spPr>
        <p:txBody>
          <a:bodyPr/>
          <a:lstStyle/>
          <a:p>
            <a:endParaRPr lang="en-US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/>
              <a:t>Obstructions wider than the distance between our eyes may be </a:t>
            </a:r>
            <a:r>
              <a:rPr lang="en-NZ"/>
              <a:t>mask objects </a:t>
            </a:r>
            <a:r>
              <a:rPr lang="en-NZ" dirty="0"/>
              <a:t>completely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/>
              <a:t>If one eye focuses on the obstruction, ability to identify a target diminishes</a:t>
            </a:r>
          </a:p>
        </p:txBody>
      </p:sp>
    </p:spTree>
    <p:extLst>
      <p:ext uri="{BB962C8B-B14F-4D97-AF65-F5344CB8AC3E}">
        <p14:creationId xmlns:p14="http://schemas.microsoft.com/office/powerpoint/2010/main" val="262208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DA19817-F7E5-4774-A341-A77051A5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en-NZ" sz="3600" dirty="0">
                <a:latin typeface="+mn-lt"/>
              </a:rPr>
              <a:t>LHS</a:t>
            </a:r>
          </a:p>
        </p:txBody>
      </p:sp>
      <p:pic>
        <p:nvPicPr>
          <p:cNvPr id="4" name="Picture 3" descr="A pair of sunglasses&#10;&#10;Description automatically generated with medium confidence">
            <a:extLst>
              <a:ext uri="{FF2B5EF4-FFF2-40B4-BE49-F238E27FC236}">
                <a16:creationId xmlns:a16="http://schemas.microsoft.com/office/drawing/2014/main" id="{751AB470-A478-4C37-A3C7-F6D8A0926F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t="349"/>
          <a:stretch/>
        </p:blipFill>
        <p:spPr>
          <a:xfrm>
            <a:off x="3525715" y="0"/>
            <a:ext cx="8666285" cy="685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88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D447B-5C00-45E2-ADB7-8B92EA265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51D31-BFB6-46EE-96ED-6FDB59A65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142"/>
            <a:ext cx="10515600" cy="556182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Now we turn the aircraft left. If we remain upright in the seat then the horizon is angled relative to our peripheral vision.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4823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216DCB-D8F8-4C7C-AE62-F4CAF176A81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600" dirty="0">
                <a:latin typeface="+mn-lt"/>
              </a:rPr>
              <a:t>LHS</a:t>
            </a:r>
          </a:p>
        </p:txBody>
      </p:sp>
      <p:pic>
        <p:nvPicPr>
          <p:cNvPr id="3" name="Picture 2" descr="A pair of sunglasses&#10;&#10;Description automatically generated with medium confidence">
            <a:extLst>
              <a:ext uri="{FF2B5EF4-FFF2-40B4-BE49-F238E27FC236}">
                <a16:creationId xmlns:a16="http://schemas.microsoft.com/office/drawing/2014/main" id="{51D27C5E-6261-4700-8048-C2D1FF2BB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93" y="0"/>
            <a:ext cx="8068408" cy="688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90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920E6-82B2-4136-AE7E-82D064049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0561"/>
            <a:ext cx="9144000" cy="676102"/>
          </a:xfrm>
        </p:spPr>
        <p:txBody>
          <a:bodyPr>
            <a:normAutofit/>
          </a:bodyPr>
          <a:lstStyle/>
          <a:p>
            <a:r>
              <a:rPr lang="en-US" sz="3200" dirty="0"/>
              <a:t>LHS</a:t>
            </a:r>
            <a:endParaRPr lang="en-NZ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809AA-020E-4A87-832F-24A64E174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705" y="377687"/>
            <a:ext cx="4584589" cy="610262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866CC59-BC00-48F2-8E78-0A3B40D93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764" y="1302326"/>
            <a:ext cx="10169236" cy="5472997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6241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5AE9E-87DF-45A6-8393-23620EB0A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18979"/>
          </a:xfrm>
        </p:spPr>
        <p:txBody>
          <a:bodyPr>
            <a:normAutofit/>
          </a:bodyPr>
          <a:lstStyle/>
          <a:p>
            <a:r>
              <a:rPr lang="en-US" sz="4400" dirty="0"/>
              <a:t>Effective VFR scan</a:t>
            </a:r>
            <a:endParaRPr lang="en-NZ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521A5-DDD1-4C10-BD57-42A11AB45C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/>
              <a:t>What is it ? </a:t>
            </a:r>
          </a:p>
          <a:p>
            <a:pPr algn="l"/>
            <a:r>
              <a:rPr lang="en-US" dirty="0"/>
              <a:t>Why is there such value in teaching the VFR scan?</a:t>
            </a:r>
          </a:p>
          <a:p>
            <a:pPr algn="l"/>
            <a:r>
              <a:rPr lang="en-US" dirty="0"/>
              <a:t>What part do you play as an instructor?</a:t>
            </a:r>
          </a:p>
          <a:p>
            <a:pPr algn="l"/>
            <a:r>
              <a:rPr lang="en-US" dirty="0"/>
              <a:t>Informs us for Threat and Error management</a:t>
            </a:r>
          </a:p>
        </p:txBody>
      </p:sp>
    </p:spTree>
    <p:extLst>
      <p:ext uri="{BB962C8B-B14F-4D97-AF65-F5344CB8AC3E}">
        <p14:creationId xmlns:p14="http://schemas.microsoft.com/office/powerpoint/2010/main" val="326211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77162-3C16-464C-862D-0359F973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D1E0A-E069-41FD-BE7C-2D2EF296D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5389"/>
            <a:ext cx="10515600" cy="566157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previous image reflects that used in a turning briefing however, this image is often used to show Angle of bank, not how to employ the VFR scan.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However, if we lean away from the turn slightly, we align our peripheral vision to the horizon and open up the scan in the direction of the turn relative to the horizon- the very reference all other aircraft are flying to.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39585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D6E49D7-35F1-4904-B285-7D3A223D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en-NZ" sz="3600" dirty="0">
                <a:latin typeface="+mn-lt"/>
              </a:rPr>
              <a:t>LHS</a:t>
            </a:r>
          </a:p>
        </p:txBody>
      </p:sp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7A0ED164-8424-45B9-A200-86532CCB8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47" y="0"/>
            <a:ext cx="8015654" cy="685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36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E0C9F-B94E-461D-98D2-45E12384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20"/>
          </a:xfrm>
        </p:spPr>
        <p:txBody>
          <a:bodyPr>
            <a:normAutofit fontScale="90000"/>
          </a:bodyPr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68CC-32A9-4C6F-981E-96499F483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6225"/>
            <a:ext cx="10515600" cy="55507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…the same applies for the right-hand turn…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And when in the other (Right-Hand) seat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56800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216DCB-D8F8-4C7C-AE62-F4CAF176A81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600" dirty="0">
                <a:latin typeface="+mn-lt"/>
              </a:rPr>
              <a:t>LHS</a:t>
            </a:r>
          </a:p>
        </p:txBody>
      </p:sp>
      <p:pic>
        <p:nvPicPr>
          <p:cNvPr id="7" name="Picture 6" descr="A pair of sunglasses&#10;&#10;Description automatically generated with medium confidence">
            <a:extLst>
              <a:ext uri="{FF2B5EF4-FFF2-40B4-BE49-F238E27FC236}">
                <a16:creationId xmlns:a16="http://schemas.microsoft.com/office/drawing/2014/main" id="{A3155F33-47D0-495B-BAE8-3D6C81579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762" y="0"/>
            <a:ext cx="8033238" cy="685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94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80D0BA3-E47A-4121-AE9B-1F35A0A0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en-NZ" sz="3600" dirty="0">
                <a:latin typeface="+mn-lt"/>
              </a:rPr>
              <a:t>LHS</a:t>
            </a:r>
          </a:p>
        </p:txBody>
      </p:sp>
      <p:pic>
        <p:nvPicPr>
          <p:cNvPr id="5" name="Picture 4" descr="A pair of sunglasses&#10;&#10;Description automatically generated with medium confidence">
            <a:extLst>
              <a:ext uri="{FF2B5EF4-FFF2-40B4-BE49-F238E27FC236}">
                <a16:creationId xmlns:a16="http://schemas.microsoft.com/office/drawing/2014/main" id="{EA3D9430-44DB-42DF-A87C-8EDE7CEDA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215" y="0"/>
            <a:ext cx="8094786" cy="690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28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69A250-ED7B-4455-BC81-F8CC65AF6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en-NZ" sz="3600" dirty="0">
                <a:latin typeface="+mn-lt"/>
              </a:rPr>
              <a:t>RHS</a:t>
            </a:r>
          </a:p>
        </p:txBody>
      </p:sp>
      <p:pic>
        <p:nvPicPr>
          <p:cNvPr id="4" name="Picture 3" descr="A pair of sunglasses&#10;&#10;Description automatically generated with medium confidence">
            <a:extLst>
              <a:ext uri="{FF2B5EF4-FFF2-40B4-BE49-F238E27FC236}">
                <a16:creationId xmlns:a16="http://schemas.microsoft.com/office/drawing/2014/main" id="{6AB31A2F-01B1-4B43-9CCB-8B062B787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54" y="0"/>
            <a:ext cx="8595946" cy="685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60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424A-BE9A-4C6B-B58D-5AA7D45C3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en-NZ" sz="3600" dirty="0">
                <a:latin typeface="+mn-lt"/>
              </a:rPr>
              <a:t>RHS</a:t>
            </a:r>
          </a:p>
        </p:txBody>
      </p:sp>
      <p:pic>
        <p:nvPicPr>
          <p:cNvPr id="4" name="Picture 3" descr="A pair of sunglasses&#10;&#10;Description automatically generated with medium confidence">
            <a:extLst>
              <a:ext uri="{FF2B5EF4-FFF2-40B4-BE49-F238E27FC236}">
                <a16:creationId xmlns:a16="http://schemas.microsoft.com/office/drawing/2014/main" id="{7512F4C2-F0C7-462E-93C0-7B3006BF1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47" y="0"/>
            <a:ext cx="8015654" cy="685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07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472728-BD7F-43E2-BC9A-255E4D6E6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en-NZ" sz="3600" dirty="0">
                <a:latin typeface="+mn-lt"/>
              </a:rPr>
              <a:t>RHS</a:t>
            </a:r>
          </a:p>
        </p:txBody>
      </p:sp>
      <p:pic>
        <p:nvPicPr>
          <p:cNvPr id="5" name="Picture 4" descr="A pair of sunglasses&#10;&#10;Description automatically generated with medium confidence">
            <a:extLst>
              <a:ext uri="{FF2B5EF4-FFF2-40B4-BE49-F238E27FC236}">
                <a16:creationId xmlns:a16="http://schemas.microsoft.com/office/drawing/2014/main" id="{1BF0F899-BED0-42FE-AA6B-1FDE28D0F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69" y="0"/>
            <a:ext cx="8042031" cy="686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38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424A-BE9A-4C6B-B58D-5AA7D45C3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en-NZ" sz="3600" dirty="0">
                <a:latin typeface="+mn-lt"/>
              </a:rPr>
              <a:t>RHS</a:t>
            </a:r>
          </a:p>
        </p:txBody>
      </p:sp>
      <p:pic>
        <p:nvPicPr>
          <p:cNvPr id="5" name="Picture 4" descr="A pair of sunglasses&#10;&#10;Description automatically generated with medium confidence">
            <a:extLst>
              <a:ext uri="{FF2B5EF4-FFF2-40B4-BE49-F238E27FC236}">
                <a16:creationId xmlns:a16="http://schemas.microsoft.com/office/drawing/2014/main" id="{C997D08E-5E5D-440D-B44D-38763243C2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/>
          <a:stretch/>
        </p:blipFill>
        <p:spPr>
          <a:xfrm>
            <a:off x="4006273" y="0"/>
            <a:ext cx="8185727" cy="688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27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5B4C1DB-5EF8-433C-B7E5-FCB9C7A0E88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63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3600" dirty="0">
                <a:latin typeface="+mn-lt"/>
              </a:rPr>
              <a:t>RHS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919D2A9-AADD-41BF-9382-5C4A763FC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762" y="0"/>
            <a:ext cx="8033238" cy="685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9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5AE9E-87DF-45A6-8393-23620EB0A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18979"/>
          </a:xfrm>
        </p:spPr>
        <p:txBody>
          <a:bodyPr>
            <a:normAutofit/>
          </a:bodyPr>
          <a:lstStyle/>
          <a:p>
            <a:r>
              <a:rPr lang="en-US" sz="4400" dirty="0"/>
              <a:t>Why are we discussing this?</a:t>
            </a:r>
            <a:endParaRPr lang="en-NZ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521A5-DDD1-4C10-BD57-42A11AB45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94457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/>
              <a:t>CAA &amp; </a:t>
            </a:r>
            <a:r>
              <a:rPr lang="en-US" dirty="0" err="1"/>
              <a:t>Aspeq</a:t>
            </a:r>
            <a:r>
              <a:rPr lang="en-US" dirty="0"/>
              <a:t> Flight Examiner feedback of poor lookout and scan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Increased number of near-miss events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CAA L&amp;S Review into mid-air accidents in NZ and globally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How well does Human Factors theory translate into practice?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We need to impart a </a:t>
            </a:r>
            <a:r>
              <a:rPr lang="en-US" b="1" dirty="0"/>
              <a:t>greater practical understanding </a:t>
            </a:r>
            <a:r>
              <a:rPr lang="en-US" dirty="0"/>
              <a:t>of the human in the cockpit especially in the Ab-Initio/ </a:t>
            </a:r>
            <a:r>
              <a:rPr lang="en-US" u="sng" dirty="0"/>
              <a:t>formative lessons</a:t>
            </a:r>
            <a:endParaRPr lang="en-NZ" u="sng" dirty="0"/>
          </a:p>
          <a:p>
            <a:pPr marL="457200" indent="-457200" algn="l">
              <a:buFont typeface="+mj-lt"/>
              <a:buAutoNum type="arabicPeriod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6080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C766-837C-4FB4-A35F-8E44BF300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27539"/>
          </a:xfrm>
        </p:spPr>
        <p:txBody>
          <a:bodyPr>
            <a:normAutofit/>
          </a:bodyPr>
          <a:lstStyle/>
          <a:p>
            <a:endParaRPr lang="en-NZ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953EF-10C9-48BC-B54A-E14A9604D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38289"/>
            <a:ext cx="9144000" cy="3119511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C5620-0B32-483C-9225-C79AD4A0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80" y="0"/>
            <a:ext cx="6477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85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9E44-594B-41F1-8793-4891C861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95"/>
          </a:xfrm>
        </p:spPr>
        <p:txBody>
          <a:bodyPr>
            <a:normAutofit fontScale="90000"/>
          </a:bodyPr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FDF73-68AB-4A7F-8C03-00FD5055C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5265"/>
            <a:ext cx="10515600" cy="56116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view shows a left-hand turn with the camera upright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21179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216DCB-D8F8-4C7C-AE62-F4CAF176A81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600" dirty="0">
                <a:latin typeface="+mn-lt"/>
              </a:rPr>
              <a:t>LHS</a:t>
            </a:r>
          </a:p>
        </p:txBody>
      </p:sp>
      <p:pic>
        <p:nvPicPr>
          <p:cNvPr id="3" name="Picture 2" descr="A pair of sunglasses&#10;&#10;Description automatically generated with medium confidence">
            <a:extLst>
              <a:ext uri="{FF2B5EF4-FFF2-40B4-BE49-F238E27FC236}">
                <a16:creationId xmlns:a16="http://schemas.microsoft.com/office/drawing/2014/main" id="{51D27C5E-6261-4700-8048-C2D1FF2BB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93" y="0"/>
            <a:ext cx="8068408" cy="688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96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0284B-F948-480A-9E3A-0C03CF7D2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62"/>
          </a:xfrm>
        </p:spPr>
        <p:txBody>
          <a:bodyPr>
            <a:normAutofit fontScale="90000"/>
          </a:bodyPr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688D9-96CB-4305-99C9-C05D51CB8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142"/>
            <a:ext cx="10515600" cy="556182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the camera is tilted to the right to be perpendicular to the horizon; simulating the “lean away” from the turn.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56548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5095-3AA8-4AD8-A815-876EA055F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83775"/>
          </a:xfrm>
        </p:spPr>
        <p:txBody>
          <a:bodyPr>
            <a:normAutofit/>
          </a:bodyPr>
          <a:lstStyle/>
          <a:p>
            <a:endParaRPr lang="en-NZ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59315-6742-463B-B946-348537117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855" y="3429000"/>
            <a:ext cx="9144000" cy="1655762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BAFD5-D0AF-4CC8-9D10-E949439E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80" y="0"/>
            <a:ext cx="6477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89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D6E49D7-35F1-4904-B285-7D3A223D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en-NZ" sz="3600" dirty="0">
                <a:latin typeface="+mn-lt"/>
              </a:rPr>
              <a:t>LHS</a:t>
            </a:r>
          </a:p>
        </p:txBody>
      </p:sp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7A0ED164-8424-45B9-A200-86532CCB8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47" y="0"/>
            <a:ext cx="8015654" cy="685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41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B650-59A4-46F4-B02C-5C7EC6E3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other limitations are there?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3573B-D231-415C-AC30-3A670D661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Dirty and/or damaged window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Sun; use sun glasses w/ approved lenses (clean!)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Scan-rate; 20 Degrees/ 2 secs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Lack of relative motion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1869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C12E6-C15D-4770-A38C-132CD53B5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629"/>
            <a:ext cx="10515600" cy="1541059"/>
          </a:xfrm>
        </p:spPr>
        <p:txBody>
          <a:bodyPr/>
          <a:lstStyle/>
          <a:p>
            <a:pPr algn="ctr"/>
            <a:r>
              <a:rPr lang="en-US" dirty="0"/>
              <a:t>Lack of relative motion-</a:t>
            </a:r>
            <a:br>
              <a:rPr lang="en-US" dirty="0"/>
            </a:br>
            <a:r>
              <a:rPr lang="en-US" sz="2800" dirty="0"/>
              <a:t>into your periphery which responds to movement</a:t>
            </a:r>
            <a:endParaRPr lang="en-NZ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248D7B-EDDA-4FD9-95C2-840C12E8B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2426" y="1825625"/>
            <a:ext cx="31471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74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B650-59A4-46F4-B02C-5C7EC6E3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other limitations are there?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3573B-D231-415C-AC30-3A670D661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Dirty and/or damaged window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Sun; use sun glasses w/ approved lenses (clean!)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Scan-rate; 20 Degrees/ 2 secs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Lack of relative motion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Human cognitive ability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3888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C12E6-C15D-4770-A38C-132CD53B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Identification and response time</a:t>
            </a:r>
            <a:endParaRPr lang="en-NZ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11C723-93DD-423D-8CCC-562584722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5101" y="1825625"/>
            <a:ext cx="55417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5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5AE9E-87DF-45A6-8393-23620EB0A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58145"/>
          </a:xfrm>
        </p:spPr>
        <p:txBody>
          <a:bodyPr>
            <a:normAutofit/>
          </a:bodyPr>
          <a:lstStyle/>
          <a:p>
            <a:r>
              <a:rPr lang="en-US" sz="4400" dirty="0"/>
              <a:t>SOHJ presentation:</a:t>
            </a:r>
            <a:br>
              <a:rPr lang="en-US" sz="4400" dirty="0"/>
            </a:br>
            <a:br>
              <a:rPr lang="en-US" sz="4400"/>
            </a:br>
            <a:r>
              <a:rPr lang="en-US" sz="2800"/>
              <a:t>2 years</a:t>
            </a:r>
            <a:r>
              <a:rPr lang="en-US" sz="2800" dirty="0"/>
              <a:t>: 153 Occurrences</a:t>
            </a:r>
            <a:br>
              <a:rPr lang="en-US" sz="2800" dirty="0"/>
            </a:br>
            <a:r>
              <a:rPr lang="en-US" sz="2800" dirty="0"/>
              <a:t>98 required avoiding action</a:t>
            </a:r>
            <a:endParaRPr lang="en-NZ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521A5-DDD1-4C10-BD57-42A11AB45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21177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/>
              <a:t>Number of occurrences; just the reported ones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Continuous work on Situational Awareness and lookout for a number of years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“Too close for missiles, switching to guns….”</a:t>
            </a:r>
          </a:p>
          <a:p>
            <a:pPr algn="l"/>
            <a:r>
              <a:rPr lang="en-US" sz="2800" dirty="0"/>
              <a:t>Integrate and understand basics to use with technology </a:t>
            </a:r>
          </a:p>
        </p:txBody>
      </p:sp>
    </p:spTree>
    <p:extLst>
      <p:ext uri="{BB962C8B-B14F-4D97-AF65-F5344CB8AC3E}">
        <p14:creationId xmlns:p14="http://schemas.microsoft.com/office/powerpoint/2010/main" val="295949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8E294-5F36-4BA4-9A55-692A2B1DD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8129"/>
          </a:xfrm>
        </p:spPr>
        <p:txBody>
          <a:bodyPr>
            <a:normAutofit/>
          </a:bodyPr>
          <a:lstStyle/>
          <a:p>
            <a:r>
              <a:rPr lang="en-US" sz="3200" dirty="0"/>
              <a:t>So, if this is considered in the Mid-Airs or areas of high-risk…</a:t>
            </a:r>
            <a:endParaRPr lang="en-NZ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D1F61-CF1F-4E79-B9F0-29F05A42E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526" y="4217324"/>
            <a:ext cx="9144000" cy="2176442"/>
          </a:xfrm>
        </p:spPr>
        <p:txBody>
          <a:bodyPr/>
          <a:lstStyle/>
          <a:p>
            <a:r>
              <a:rPr lang="en-US" dirty="0"/>
              <a:t>We need to stack the odds or “slices of cheese” in our </a:t>
            </a:r>
            <a:r>
              <a:rPr lang="en-US" dirty="0" err="1"/>
              <a:t>favour</a:t>
            </a:r>
            <a:r>
              <a:rPr lang="en-US" dirty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8018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D7C5-965D-4F63-B232-AF109159D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4059"/>
            <a:ext cx="9144000" cy="1972886"/>
          </a:xfrm>
        </p:spPr>
        <p:txBody>
          <a:bodyPr>
            <a:normAutofit/>
          </a:bodyPr>
          <a:lstStyle/>
          <a:p>
            <a:r>
              <a:rPr lang="en-US" sz="3200" dirty="0"/>
              <a:t>Consider the impact of not having a good lookout for you and your students…</a:t>
            </a:r>
            <a:endParaRPr lang="en-NZ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5D59E-5C19-44E5-97E3-2894E8CD43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Resources available:</a:t>
            </a:r>
          </a:p>
          <a:p>
            <a:r>
              <a:rPr lang="en-US" dirty="0"/>
              <a:t>ATSB </a:t>
            </a:r>
            <a:r>
              <a:rPr lang="en-US" dirty="0">
                <a:hlinkClick r:id="rId2"/>
              </a:rPr>
              <a:t>https://www.atsb.gov.au/publications/1991/limit_see_avoid.aspx</a:t>
            </a:r>
            <a:endParaRPr lang="en-US" dirty="0"/>
          </a:p>
          <a:p>
            <a:r>
              <a:rPr lang="en-US" dirty="0"/>
              <a:t>FAA AC 90-48D </a:t>
            </a:r>
            <a:r>
              <a:rPr lang="en-NZ" dirty="0">
                <a:hlinkClick r:id="rId3"/>
              </a:rPr>
              <a:t>AC 90-48D - Pilots' Role in Collision Avoidance (With Change 1) – Document Information (faa.gov)</a:t>
            </a:r>
            <a:endParaRPr lang="en-NZ" dirty="0"/>
          </a:p>
          <a:p>
            <a:r>
              <a:rPr lang="en-NZ" dirty="0"/>
              <a:t>EASA </a:t>
            </a:r>
            <a:r>
              <a:rPr lang="en-NZ" dirty="0">
                <a:hlinkClick r:id="rId4"/>
              </a:rPr>
              <a:t>https://www.easa.europa.eu/sites/default/files/dfu/Final%20Report%20EASA.2011.07.pdf</a:t>
            </a:r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4484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BDCA-9EE8-4774-B5B7-580B4616E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5106"/>
          </a:xfrm>
        </p:spPr>
        <p:txBody>
          <a:bodyPr>
            <a:normAutofit/>
          </a:bodyPr>
          <a:lstStyle/>
          <a:p>
            <a:r>
              <a:rPr lang="en-US" sz="4000" dirty="0"/>
              <a:t>So, what do I mean; “switching to guns”?</a:t>
            </a:r>
            <a:endParaRPr lang="en-NZ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96A04-DDED-4E4E-9498-303F93CC2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16481"/>
            <a:ext cx="9144000" cy="3995650"/>
          </a:xfrm>
        </p:spPr>
        <p:txBody>
          <a:bodyPr/>
          <a:lstStyle/>
          <a:p>
            <a:r>
              <a:rPr lang="en-US" b="1" i="1" dirty="0"/>
              <a:t>Missiles are the tech, guns are the eyeball</a:t>
            </a:r>
          </a:p>
          <a:p>
            <a:endParaRPr lang="en-US" i="1" dirty="0"/>
          </a:p>
          <a:p>
            <a:r>
              <a:rPr lang="en-US" i="1" dirty="0"/>
              <a:t>Try to blend Human Factors with each flight- </a:t>
            </a:r>
            <a:r>
              <a:rPr lang="en-US" b="1" dirty="0"/>
              <a:t>TEM; Simple principles</a:t>
            </a:r>
          </a:p>
          <a:p>
            <a:endParaRPr lang="en-US" dirty="0"/>
          </a:p>
          <a:p>
            <a:r>
              <a:rPr lang="en-US" dirty="0"/>
              <a:t>So, today we will explore the lookout from our office…..</a:t>
            </a:r>
          </a:p>
          <a:p>
            <a:r>
              <a:rPr lang="en-US" dirty="0"/>
              <a:t>Refresh some basic concepts and re-introduce some Human Factors</a:t>
            </a:r>
          </a:p>
          <a:p>
            <a:endParaRPr lang="en-US" dirty="0"/>
          </a:p>
          <a:p>
            <a:r>
              <a:rPr lang="en-US" b="1" u="sng" dirty="0"/>
              <a:t>Next slide is confronting with accident images</a:t>
            </a:r>
            <a:endParaRPr lang="en-NZ" b="1" u="sng" dirty="0"/>
          </a:p>
        </p:txBody>
      </p:sp>
    </p:spTree>
    <p:extLst>
      <p:ext uri="{BB962C8B-B14F-4D97-AF65-F5344CB8AC3E}">
        <p14:creationId xmlns:p14="http://schemas.microsoft.com/office/powerpoint/2010/main" val="226454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C04A-20BD-4378-BADA-AB8B03FF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E4391977-A1ED-4B2F-8E9B-716214D10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85" y="365125"/>
            <a:ext cx="3868478" cy="2901358"/>
          </a:xfrm>
        </p:spPr>
      </p:pic>
      <p:pic>
        <p:nvPicPr>
          <p:cNvPr id="7" name="Picture 6" descr="A picture containing text, area, several&#10;&#10;Description automatically generated">
            <a:extLst>
              <a:ext uri="{FF2B5EF4-FFF2-40B4-BE49-F238E27FC236}">
                <a16:creationId xmlns:a16="http://schemas.microsoft.com/office/drawing/2014/main" id="{F44EC75B-135D-4320-9561-E1D13A3D2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39" y="343354"/>
            <a:ext cx="3934385" cy="2944899"/>
          </a:xfrm>
          <a:prstGeom prst="rect">
            <a:avLst/>
          </a:prstGeom>
        </p:spPr>
      </p:pic>
      <p:pic>
        <p:nvPicPr>
          <p:cNvPr id="9" name="Picture 8" descr="A picture containing grass, outdoor, field, outdoor object&#10;&#10;Description automatically generated">
            <a:extLst>
              <a:ext uri="{FF2B5EF4-FFF2-40B4-BE49-F238E27FC236}">
                <a16:creationId xmlns:a16="http://schemas.microsoft.com/office/drawing/2014/main" id="{1324A3AA-CCA7-4C22-80E2-AA4B5A118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79258"/>
            <a:ext cx="3199533" cy="2913617"/>
          </a:xfrm>
          <a:prstGeom prst="rect">
            <a:avLst/>
          </a:prstGeom>
        </p:spPr>
      </p:pic>
      <p:pic>
        <p:nvPicPr>
          <p:cNvPr id="11" name="Picture 10" descr="A picture containing grass, outdoor, tree&#10;&#10;Description automatically generated">
            <a:extLst>
              <a:ext uri="{FF2B5EF4-FFF2-40B4-BE49-F238E27FC236}">
                <a16:creationId xmlns:a16="http://schemas.microsoft.com/office/drawing/2014/main" id="{9C7C7B0C-D40B-4F82-9E2A-EBB0D807F9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57" y="3782574"/>
            <a:ext cx="3900357" cy="21915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25174C-B01B-49A8-A68E-B176C1530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212" y="3782575"/>
            <a:ext cx="3684199" cy="219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FC07-86C9-4CA0-9FDC-2B728D8AE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8174"/>
            <a:ext cx="9144000" cy="1064029"/>
          </a:xfrm>
        </p:spPr>
        <p:txBody>
          <a:bodyPr>
            <a:normAutofit/>
          </a:bodyPr>
          <a:lstStyle/>
          <a:p>
            <a:r>
              <a:rPr lang="en-US" sz="3200" dirty="0"/>
              <a:t>Mid-Air accidents in NZ</a:t>
            </a:r>
            <a:endParaRPr lang="en-NZ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954325-DD46-4586-8B06-604983AA4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2051"/>
            <a:ext cx="9144000" cy="4267199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Geographic closeness; peculiar but also a bottle-neck of activity (lower Nth Island)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Three unattended aerodromes; </a:t>
            </a:r>
            <a:r>
              <a:rPr lang="en-US" b="1" dirty="0"/>
              <a:t>all aircraft at home airfield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Large number of R/T calls- congestion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Clear VFR met </a:t>
            </a:r>
            <a:r>
              <a:rPr lang="en-US" dirty="0" err="1"/>
              <a:t>condx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Non-standard practices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Psychological stressors; diffusion of roles &amp; gradient/ commercial demand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Phases of flight; pitch, bank or both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Therefore; Physiological stressors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Environmental; thermal variations or extremes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Many of the above outlined in ATSB report: </a:t>
            </a:r>
            <a:r>
              <a:rPr lang="en-US" b="1" i="1" dirty="0"/>
              <a:t>Limitations of See and Avoid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051F2-CAAE-4899-9E66-9D464042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See and Avoid principles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6429B-C818-4AD7-861D-D46DD91AF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Self-separate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and position as required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Avoidance of conflict - both 1 &amp; 2 are reliant on you; single “slice of cheese”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492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C281B-9654-4C0A-BC50-EF4D22C7D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731"/>
            <a:ext cx="10515600" cy="2366355"/>
          </a:xfrm>
        </p:spPr>
        <p:txBody>
          <a:bodyPr>
            <a:normAutofit/>
          </a:bodyPr>
          <a:lstStyle/>
          <a:p>
            <a:pPr algn="ctr"/>
            <a:r>
              <a:rPr lang="en-NZ" sz="3600" i="1" dirty="0"/>
              <a:t>Greater understanding required on the lookout and scan then- how to make </a:t>
            </a:r>
            <a:r>
              <a:rPr lang="en-NZ" sz="3600" b="1" i="1" u="sng" dirty="0"/>
              <a:t>more effective</a:t>
            </a:r>
            <a:br>
              <a:rPr lang="en-NZ" sz="3600" b="1" i="1" dirty="0"/>
            </a:br>
            <a:endParaRPr lang="en-NZ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5F1C5-257F-44C3-85D2-C903F8F3F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287" y="3108960"/>
            <a:ext cx="10515600" cy="4974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This awareness needs to start early and to be taught with situations and scenarios for consideration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98534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1030</Words>
  <Application>Microsoft Office PowerPoint</Application>
  <PresentationFormat>Widescreen</PresentationFormat>
  <Paragraphs>159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Lookout, Limitations and an  Effective VFR Scan</vt:lpstr>
      <vt:lpstr>Effective VFR scan</vt:lpstr>
      <vt:lpstr>Why are we discussing this?</vt:lpstr>
      <vt:lpstr>SOHJ presentation:  2 years: 153 Occurrences 98 required avoiding action</vt:lpstr>
      <vt:lpstr>So, what do I mean; “switching to guns”?</vt:lpstr>
      <vt:lpstr>PowerPoint Presentation</vt:lpstr>
      <vt:lpstr>Mid-Air accidents in NZ</vt:lpstr>
      <vt:lpstr>See and Avoid principles</vt:lpstr>
      <vt:lpstr>Greater understanding required on the lookout and scan then- how to make more effective </vt:lpstr>
      <vt:lpstr>We commonly use a drawing of this image for instructing </vt:lpstr>
      <vt:lpstr>So, what and how do we see? </vt:lpstr>
      <vt:lpstr>But, we don’t see in “landscape”</vt:lpstr>
      <vt:lpstr>PowerPoint Presentation</vt:lpstr>
      <vt:lpstr>PowerPoint Presentation</vt:lpstr>
      <vt:lpstr>ATSB diagram-FOV</vt:lpstr>
      <vt:lpstr>LHS</vt:lpstr>
      <vt:lpstr>PowerPoint Presentation</vt:lpstr>
      <vt:lpstr>PowerPoint Presentation</vt:lpstr>
      <vt:lpstr>LHS</vt:lpstr>
      <vt:lpstr>PowerPoint Presentation</vt:lpstr>
      <vt:lpstr>LHS</vt:lpstr>
      <vt:lpstr>PowerPoint Presentation</vt:lpstr>
      <vt:lpstr>PowerPoint Presentation</vt:lpstr>
      <vt:lpstr>LHS</vt:lpstr>
      <vt:lpstr>RHS</vt:lpstr>
      <vt:lpstr>RHS</vt:lpstr>
      <vt:lpstr>RHS</vt:lpstr>
      <vt:lpstr>RHS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LHS</vt:lpstr>
      <vt:lpstr>What other limitations are there?</vt:lpstr>
      <vt:lpstr>Lack of relative motion- into your periphery which responds to movement</vt:lpstr>
      <vt:lpstr>What other limitations are there?</vt:lpstr>
      <vt:lpstr>Identification and response time</vt:lpstr>
      <vt:lpstr>So, if this is considered in the Mid-Airs or areas of high-risk…</vt:lpstr>
      <vt:lpstr>Consider the impact of not having a good lookout for you and your students…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Effective VFR Scan</dc:title>
  <dc:creator>Marc Brogan</dc:creator>
  <cp:lastModifiedBy>Marc Brogan</cp:lastModifiedBy>
  <cp:revision>49</cp:revision>
  <dcterms:created xsi:type="dcterms:W3CDTF">2022-01-25T21:33:15Z</dcterms:created>
  <dcterms:modified xsi:type="dcterms:W3CDTF">2022-10-30T20:36:52Z</dcterms:modified>
</cp:coreProperties>
</file>